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65" r:id="rId2"/>
    <p:sldId id="579" r:id="rId3"/>
    <p:sldId id="582" r:id="rId4"/>
    <p:sldId id="570" r:id="rId5"/>
    <p:sldId id="568" r:id="rId6"/>
    <p:sldId id="577" r:id="rId7"/>
    <p:sldId id="591" r:id="rId8"/>
    <p:sldId id="595" r:id="rId9"/>
    <p:sldId id="594" r:id="rId10"/>
    <p:sldId id="593" r:id="rId11"/>
    <p:sldId id="592" r:id="rId12"/>
    <p:sldId id="602" r:id="rId13"/>
    <p:sldId id="601" r:id="rId14"/>
    <p:sldId id="600" r:id="rId15"/>
    <p:sldId id="605" r:id="rId16"/>
    <p:sldId id="596" r:id="rId17"/>
    <p:sldId id="606" r:id="rId18"/>
    <p:sldId id="607" r:id="rId19"/>
    <p:sldId id="604" r:id="rId20"/>
    <p:sldId id="573" r:id="rId21"/>
    <p:sldId id="572" r:id="rId22"/>
    <p:sldId id="571" r:id="rId23"/>
    <p:sldId id="608" r:id="rId24"/>
  </p:sldIdLst>
  <p:sldSz cx="12188825" cy="6858000"/>
  <p:notesSz cx="7010400" cy="92964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36" autoAdjust="0"/>
    <p:restoredTop sz="94615" autoAdjust="0"/>
  </p:normalViewPr>
  <p:slideViewPr>
    <p:cSldViewPr showGuides="1">
      <p:cViewPr varScale="1">
        <p:scale>
          <a:sx n="116" d="100"/>
          <a:sy n="116" d="100"/>
        </p:scale>
        <p:origin x="138" y="192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06"/>
    </p:cViewPr>
  </p:sorterViewPr>
  <p:notesViewPr>
    <p:cSldViewPr showGuides="1">
      <p:cViewPr varScale="1">
        <p:scale>
          <a:sx n="95" d="100"/>
          <a:sy n="95" d="100"/>
        </p:scale>
        <p:origin x="361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4/27/2022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4/27/2022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WELCOME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8486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MEMO FOR YOUR TRAINING RECORD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3031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MEMO FOR YOUR TRAINING RECORD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897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MEMO FOR YOUR TRAINING RECORD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2927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MEMO FOR YOUR TRAINING RECORD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099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MEMO FOR YOUR TRAINING RECORD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1827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MEMO FOR YOUR TRAINING RECORD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163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MEMO FOR YOUR TRAINING RECORD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7257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MEMO FOR YOUR TRAINING RECORD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4015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MEMO FOR YOUR TRAINING RECORD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1964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MEMO FOR YOUR TRAINING RECORD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743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MEMO FOR YOUR TRAINING RECORD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7571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MEMO FOR YOUR TRAINING RECORD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6927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MEMO FOR YOUR TRAINING RECORD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3060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MEMO FOR YOUR TRAINING RECORD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5872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MEMO FOR YOUR TRAINING RECORD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666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MEMO FOR YOUR TRAINING RECORD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265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MEMO FOR YOUR TRAINING RECORD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007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MEMO FOR YOUR TRAINING RECORD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502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MEMO FOR YOUR TRAINING RECORD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53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MEMO FOR YOUR TRAINING RECORD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73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MEMO FOR YOUR TRAINING RECORD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85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MEMO FOR YOUR TRAINING RECORD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989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ixabay.com/illustrations/thumbs-up-smiley-face-emoji-happy-4007573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ixabay.com/illustrations/thumbs-up-smiley-face-emoji-happy-4007573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ixabay.com/illustrations/thumbs-up-smiley-face-emoji-happy-4007573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ixabay.com/illustrations/thumbs-up-smiley-face-emoji-happy-4007573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ixabay.com/illustrations/thumbs-up-smiley-face-emoji-happy-4007573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ixabay.com/illustrations/thumbs-up-smiley-face-emoji-happy-4007573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ixabay.com/illustrations/thumbs-up-smiley-face-emoji-happy-4007573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ixabay.com/illustrations/thumbs-up-smiley-face-emoji-happy-4007573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ixabay.com/illustrations/thumbs-up-smiley-face-emoji-happy-4007573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7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ixabay.com/illustrations/thumbs-up-smiley-face-emoji-happy-4007573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hyperlink" Target="https://pixabay.com/illustrations/thumbs-up-smiley-face-emoji-happy-4007573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7.png"/><Relationship Id="rId4" Type="http://schemas.openxmlformats.org/officeDocument/2006/relationships/hyperlink" Target="https://pixabay.com/illustrations/thumbs-up-smiley-face-emoji-happy-4007573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7.png"/><Relationship Id="rId4" Type="http://schemas.openxmlformats.org/officeDocument/2006/relationships/hyperlink" Target="https://pixabay.com/illustrations/thumbs-up-smiley-face-emoji-happy-4007573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7.png"/><Relationship Id="rId4" Type="http://schemas.openxmlformats.org/officeDocument/2006/relationships/hyperlink" Target="https://pixabay.com/illustrations/thumbs-up-smiley-face-emoji-happy-4007573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hyperlink" Target="https://pixabay.com/illustrations/thumbs-up-smiley-face-emoji-happy-4007573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hyperlink" Target="https://pixabay.com/illustrations/thumbs-up-smiley-face-emoji-happy-4007573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http://www.dadeschools.net/" TargetMode="External"/><Relationship Id="rId4" Type="http://schemas.openxmlformats.org/officeDocument/2006/relationships/image" Target="../media/image10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illustrations/thumbs-up-smiley-face-emoji-happy-4007573/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10" Type="http://schemas.openxmlformats.org/officeDocument/2006/relationships/image" Target="../media/image11.png"/><Relationship Id="rId4" Type="http://schemas.openxmlformats.org/officeDocument/2006/relationships/image" Target="../media/image13.jpe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ixabay.com/illustrations/thumbs-up-smiley-face-emoji-happy-4007573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https://pixabay.com/illustrations/thumbs-up-smiley-face-emoji-happy-4007573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ixabay.com/illustrations/thumbs-up-smiley-face-emoji-happy-4007573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ixabay.com/illustrations/thumbs-up-smiley-face-emoji-happy-4007573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ixabay.com/illustrations/thumbs-up-smiley-face-emoji-happy-4007573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04068F-52CA-477F-A553-204C28AD49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1612" y="885474"/>
            <a:ext cx="8445929" cy="1371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F198207-4F85-4B97-9EF7-0203DE5FA56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" y="326999"/>
            <a:ext cx="2561664" cy="2474579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8" name="Subtitle 3">
            <a:extLst>
              <a:ext uri="{FF2B5EF4-FFF2-40B4-BE49-F238E27FC236}">
                <a16:creationId xmlns:a16="http://schemas.microsoft.com/office/drawing/2014/main" id="{8B5E03C8-421D-4FDB-B3EF-F88F4D1A2611}"/>
              </a:ext>
            </a:extLst>
          </p:cNvPr>
          <p:cNvSpPr txBox="1">
            <a:spLocks/>
          </p:cNvSpPr>
          <p:nvPr/>
        </p:nvSpPr>
        <p:spPr>
          <a:xfrm>
            <a:off x="-1025192" y="2971800"/>
            <a:ext cx="14401800" cy="26268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kern="1200" cap="all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u="sng" dirty="0"/>
          </a:p>
          <a:p>
            <a:endParaRPr lang="it-IT" dirty="0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DEB0A663-579B-4599-9F92-A536C44D5465}"/>
              </a:ext>
            </a:extLst>
          </p:cNvPr>
          <p:cNvSpPr txBox="1">
            <a:spLocks/>
          </p:cNvSpPr>
          <p:nvPr/>
        </p:nvSpPr>
        <p:spPr>
          <a:xfrm>
            <a:off x="1296034" y="6096000"/>
            <a:ext cx="9372600" cy="58102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100" u="sng" dirty="0"/>
              <a:t>MIAMI-DADE COUNTY PUBLIC SCHOOLS</a:t>
            </a:r>
          </a:p>
          <a:p>
            <a:r>
              <a:rPr lang="it-IT" sz="1100" dirty="0"/>
              <a:t>OFFICE OF COMMUNITY EDUCATION AND BEFORE / AFTER SCHOOL PROGRAMS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A31BC2-3C9C-4AB2-81FF-D480B845117C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08" y="5984602"/>
            <a:ext cx="762000" cy="692426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2F15CA-C007-4C8B-A273-F86DF22DCA78}"/>
              </a:ext>
            </a:extLst>
          </p:cNvPr>
          <p:cNvSpPr txBox="1"/>
          <p:nvPr/>
        </p:nvSpPr>
        <p:spPr>
          <a:xfrm>
            <a:off x="11047412" y="6063348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PAGE 01</a:t>
            </a: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B1253EC-3027-41D4-93A0-EB135687DCA6}"/>
              </a:ext>
            </a:extLst>
          </p:cNvPr>
          <p:cNvSpPr txBox="1"/>
          <p:nvPr/>
        </p:nvSpPr>
        <p:spPr>
          <a:xfrm>
            <a:off x="11189617" y="60960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PAGE 10</a:t>
            </a: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AF364401-6630-4599-84BA-C21143AE7847}"/>
              </a:ext>
            </a:extLst>
          </p:cNvPr>
          <p:cNvSpPr txBox="1">
            <a:spLocks/>
          </p:cNvSpPr>
          <p:nvPr/>
        </p:nvSpPr>
        <p:spPr>
          <a:xfrm>
            <a:off x="1296034" y="6096000"/>
            <a:ext cx="9372600" cy="58102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100" u="sng" dirty="0"/>
              <a:t>MIAMI-DADE COUNTY PUBLIC SCHOOLS</a:t>
            </a:r>
          </a:p>
          <a:p>
            <a:r>
              <a:rPr lang="it-IT" sz="1100" dirty="0"/>
              <a:t>OFFICE OF COMMUNITY EDUCATION AND BEFORE / AFTER SCHOOL PROGRAMS</a:t>
            </a: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0F7132-BC1C-4DA3-A29C-E406A132291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08" y="5984602"/>
            <a:ext cx="762000" cy="692426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3" name="Subtitle 6">
            <a:extLst>
              <a:ext uri="{FF2B5EF4-FFF2-40B4-BE49-F238E27FC236}">
                <a16:creationId xmlns:a16="http://schemas.microsoft.com/office/drawing/2014/main" id="{3AAE1A3B-2A8D-41CB-AED1-919E6F3245EB}"/>
              </a:ext>
            </a:extLst>
          </p:cNvPr>
          <p:cNvSpPr txBox="1">
            <a:spLocks/>
          </p:cNvSpPr>
          <p:nvPr/>
        </p:nvSpPr>
        <p:spPr>
          <a:xfrm>
            <a:off x="402422" y="1291508"/>
            <a:ext cx="2127467" cy="385749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kern="1200" cap="all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</a:rPr>
              <a:t>ONCE YOU CLICK A NAME, A DROP-DOWN WILL OPEN UP.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CLICK ON </a:t>
            </a:r>
          </a:p>
          <a:p>
            <a:r>
              <a:rPr lang="en-US" sz="2400" dirty="0">
                <a:solidFill>
                  <a:schemeClr val="tx1"/>
                </a:solidFill>
              </a:rPr>
              <a:t>CHILD INFO.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F6B8CC6-062C-4025-A1AD-33B7E536EE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0212" y="218028"/>
            <a:ext cx="8990013" cy="5620666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E91CEE84-AF2B-4EFB-9CE2-2CF648A9FBBD}"/>
              </a:ext>
            </a:extLst>
          </p:cNvPr>
          <p:cNvSpPr/>
          <p:nvPr/>
        </p:nvSpPr>
        <p:spPr>
          <a:xfrm rot="20400264">
            <a:off x="1666762" y="3370745"/>
            <a:ext cx="1368266" cy="3472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07747418-8F9A-44DF-891E-D788C78D99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60410" y="3394285"/>
            <a:ext cx="1411489" cy="98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74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B1253EC-3027-41D4-93A0-EB135687DCA6}"/>
              </a:ext>
            </a:extLst>
          </p:cNvPr>
          <p:cNvSpPr txBox="1"/>
          <p:nvPr/>
        </p:nvSpPr>
        <p:spPr>
          <a:xfrm>
            <a:off x="11189617" y="60960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PAGE 11</a:t>
            </a: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AF364401-6630-4599-84BA-C21143AE7847}"/>
              </a:ext>
            </a:extLst>
          </p:cNvPr>
          <p:cNvSpPr txBox="1">
            <a:spLocks/>
          </p:cNvSpPr>
          <p:nvPr/>
        </p:nvSpPr>
        <p:spPr>
          <a:xfrm>
            <a:off x="1296034" y="6096000"/>
            <a:ext cx="9372600" cy="58102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100" u="sng" dirty="0"/>
              <a:t>MIAMI-DADE COUNTY PUBLIC SCHOOLS</a:t>
            </a:r>
          </a:p>
          <a:p>
            <a:r>
              <a:rPr lang="it-IT" sz="1100" dirty="0"/>
              <a:t>OFFICE OF COMMUNITY EDUCATION AND BEFORE / AFTER SCHOOL PROGRAMS</a:t>
            </a: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0F7132-BC1C-4DA3-A29C-E406A132291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08" y="5984602"/>
            <a:ext cx="762000" cy="692426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102EA2A-39B2-4D26-8ECA-95DF45EBEA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012" y="304800"/>
            <a:ext cx="8610600" cy="5679802"/>
          </a:xfrm>
          <a:prstGeom prst="rect">
            <a:avLst/>
          </a:prstGeom>
        </p:spPr>
      </p:pic>
      <p:sp>
        <p:nvSpPr>
          <p:cNvPr id="12" name="Subtitle 6">
            <a:extLst>
              <a:ext uri="{FF2B5EF4-FFF2-40B4-BE49-F238E27FC236}">
                <a16:creationId xmlns:a16="http://schemas.microsoft.com/office/drawing/2014/main" id="{CC57EB2F-0856-4615-A7D8-EAC1A2FA4C26}"/>
              </a:ext>
            </a:extLst>
          </p:cNvPr>
          <p:cNvSpPr txBox="1">
            <a:spLocks/>
          </p:cNvSpPr>
          <p:nvPr/>
        </p:nvSpPr>
        <p:spPr>
          <a:xfrm>
            <a:off x="168790" y="1956719"/>
            <a:ext cx="3124199" cy="443979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kern="1200" cap="all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</a:rPr>
              <a:t>ONCE YOU CLICK ON</a:t>
            </a:r>
          </a:p>
          <a:p>
            <a:r>
              <a:rPr lang="en-US" sz="2400" dirty="0">
                <a:solidFill>
                  <a:schemeClr val="tx1"/>
                </a:solidFill>
              </a:rPr>
              <a:t> </a:t>
            </a:r>
          </a:p>
          <a:p>
            <a:r>
              <a:rPr lang="en-US" sz="2400" dirty="0">
                <a:solidFill>
                  <a:schemeClr val="tx1"/>
                </a:solidFill>
              </a:rPr>
              <a:t>CHILD INFO. </a:t>
            </a:r>
          </a:p>
          <a:p>
            <a:r>
              <a:rPr lang="en-US" sz="2400" dirty="0">
                <a:solidFill>
                  <a:schemeClr val="tx1"/>
                </a:solidFill>
              </a:rPr>
              <a:t>THEN CLICK ON</a:t>
            </a:r>
          </a:p>
          <a:p>
            <a:r>
              <a:rPr lang="en-US" sz="2400" dirty="0">
                <a:solidFill>
                  <a:schemeClr val="tx1"/>
                </a:solidFill>
              </a:rPr>
              <a:t> </a:t>
            </a:r>
          </a:p>
          <a:p>
            <a:r>
              <a:rPr lang="en-US" sz="2400" dirty="0">
                <a:solidFill>
                  <a:schemeClr val="tx1"/>
                </a:solidFill>
              </a:rPr>
              <a:t>EMERGENCY CONTACT INFORMATION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328B1328-5EFD-4BE8-8294-51002C7A53F8}"/>
              </a:ext>
            </a:extLst>
          </p:cNvPr>
          <p:cNvSpPr/>
          <p:nvPr/>
        </p:nvSpPr>
        <p:spPr>
          <a:xfrm rot="9181340">
            <a:off x="5026617" y="2393375"/>
            <a:ext cx="1368266" cy="3472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07747418-8F9A-44DF-891E-D788C78D99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092824" y="1581185"/>
            <a:ext cx="1411489" cy="98583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A8AEE2A-79B3-4890-9E54-CB97228022AA}"/>
              </a:ext>
            </a:extLst>
          </p:cNvPr>
          <p:cNvSpPr/>
          <p:nvPr/>
        </p:nvSpPr>
        <p:spPr>
          <a:xfrm>
            <a:off x="7085012" y="3352800"/>
            <a:ext cx="419301" cy="152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ECF0F2A-9F3F-4787-88F0-C46F393790CB}"/>
              </a:ext>
            </a:extLst>
          </p:cNvPr>
          <p:cNvSpPr/>
          <p:nvPr/>
        </p:nvSpPr>
        <p:spPr>
          <a:xfrm>
            <a:off x="7102989" y="3884783"/>
            <a:ext cx="972623" cy="152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88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B1253EC-3027-41D4-93A0-EB135687DCA6}"/>
              </a:ext>
            </a:extLst>
          </p:cNvPr>
          <p:cNvSpPr txBox="1"/>
          <p:nvPr/>
        </p:nvSpPr>
        <p:spPr>
          <a:xfrm>
            <a:off x="11189617" y="60960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PAGE 12</a:t>
            </a: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AF364401-6630-4599-84BA-C21143AE7847}"/>
              </a:ext>
            </a:extLst>
          </p:cNvPr>
          <p:cNvSpPr txBox="1">
            <a:spLocks/>
          </p:cNvSpPr>
          <p:nvPr/>
        </p:nvSpPr>
        <p:spPr>
          <a:xfrm>
            <a:off x="1296034" y="6096000"/>
            <a:ext cx="9372600" cy="58102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100" u="sng" dirty="0"/>
              <a:t>MIAMI-DADE COUNTY PUBLIC SCHOOLS</a:t>
            </a:r>
          </a:p>
          <a:p>
            <a:r>
              <a:rPr lang="it-IT" sz="1100" dirty="0"/>
              <a:t>OFFICE OF COMMUNITY EDUCATION AND BEFORE / AFTER SCHOOL PROGRAMS</a:t>
            </a: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0F7132-BC1C-4DA3-A29C-E406A132291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08" y="5984602"/>
            <a:ext cx="762000" cy="692426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FC44BA5-FD64-4663-9758-E78AF8A5C8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8012" y="304801"/>
            <a:ext cx="7467600" cy="5679802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58EF40D3-9150-4F4E-B08F-F95C0B622BC6}"/>
              </a:ext>
            </a:extLst>
          </p:cNvPr>
          <p:cNvSpPr/>
          <p:nvPr/>
        </p:nvSpPr>
        <p:spPr>
          <a:xfrm rot="9181340">
            <a:off x="6773511" y="903838"/>
            <a:ext cx="1368266" cy="3472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7D2361-F991-4311-BAB3-2309EC6933A3}"/>
              </a:ext>
            </a:extLst>
          </p:cNvPr>
          <p:cNvSpPr/>
          <p:nvPr/>
        </p:nvSpPr>
        <p:spPr>
          <a:xfrm>
            <a:off x="7694612" y="1752600"/>
            <a:ext cx="41148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Subtitle 6">
            <a:extLst>
              <a:ext uri="{FF2B5EF4-FFF2-40B4-BE49-F238E27FC236}">
                <a16:creationId xmlns:a16="http://schemas.microsoft.com/office/drawing/2014/main" id="{AE52C424-B214-48C5-AB0D-EEF00CC50F09}"/>
              </a:ext>
            </a:extLst>
          </p:cNvPr>
          <p:cNvSpPr txBox="1">
            <a:spLocks/>
          </p:cNvSpPr>
          <p:nvPr/>
        </p:nvSpPr>
        <p:spPr>
          <a:xfrm>
            <a:off x="55399" y="147108"/>
            <a:ext cx="4210213" cy="594889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kern="1200" cap="all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>
                <a:solidFill>
                  <a:schemeClr val="tx1"/>
                </a:solidFill>
              </a:rPr>
              <a:t>ALL DATA FIELDS IN THE STUDENT’S </a:t>
            </a:r>
          </a:p>
          <a:p>
            <a:endParaRPr lang="en-US" sz="6000" dirty="0">
              <a:solidFill>
                <a:schemeClr val="tx1"/>
              </a:solidFill>
            </a:endParaRPr>
          </a:p>
          <a:p>
            <a:r>
              <a:rPr lang="en-US" sz="6000" dirty="0">
                <a:solidFill>
                  <a:schemeClr val="tx1"/>
                </a:solidFill>
              </a:rPr>
              <a:t>“EMERGENCY CONTACT INFORMATION” </a:t>
            </a:r>
          </a:p>
          <a:p>
            <a:r>
              <a:rPr lang="en-US" sz="6000" dirty="0">
                <a:solidFill>
                  <a:schemeClr val="tx1"/>
                </a:solidFill>
              </a:rPr>
              <a:t> </a:t>
            </a:r>
          </a:p>
          <a:p>
            <a:r>
              <a:rPr lang="en-US" sz="6000" dirty="0">
                <a:solidFill>
                  <a:schemeClr val="tx1"/>
                </a:solidFill>
              </a:rPr>
              <a:t>MUST BE COMPLETED OR THE REGISTRATION CANNOT BE “SAVED”.</a:t>
            </a:r>
          </a:p>
          <a:p>
            <a:endParaRPr lang="en-US" sz="6000" dirty="0">
              <a:solidFill>
                <a:schemeClr val="tx1"/>
              </a:solidFill>
            </a:endParaRPr>
          </a:p>
          <a:p>
            <a:endParaRPr lang="en-US" sz="6000" dirty="0">
              <a:solidFill>
                <a:schemeClr val="tx1"/>
              </a:solidFill>
            </a:endParaRPr>
          </a:p>
          <a:p>
            <a:r>
              <a:rPr lang="en-US" sz="6000" dirty="0">
                <a:solidFill>
                  <a:schemeClr val="tx1"/>
                </a:solidFill>
              </a:rPr>
              <a:t>The “Influenza Brochure” can be viewed and signed-off on.</a:t>
            </a:r>
          </a:p>
          <a:p>
            <a:endParaRPr lang="en-US" sz="6000" dirty="0">
              <a:solidFill>
                <a:schemeClr val="tx1"/>
              </a:solidFill>
            </a:endParaRPr>
          </a:p>
          <a:p>
            <a:r>
              <a:rPr lang="en-US" sz="6000" dirty="0">
                <a:solidFill>
                  <a:schemeClr val="tx1"/>
                </a:solidFill>
              </a:rPr>
              <a:t>The “student receipt and acknowledgement form” can be viewed and signed-off on.</a:t>
            </a:r>
          </a:p>
          <a:p>
            <a:endParaRPr lang="en-US" sz="6000" dirty="0">
              <a:solidFill>
                <a:schemeClr val="tx1"/>
              </a:solidFill>
            </a:endParaRPr>
          </a:p>
          <a:p>
            <a:r>
              <a:rPr lang="en-US" sz="6000" dirty="0">
                <a:solidFill>
                  <a:schemeClr val="tx1"/>
                </a:solidFill>
              </a:rPr>
              <a:t> </a:t>
            </a:r>
          </a:p>
          <a:p>
            <a:r>
              <a:rPr lang="en-US" sz="6000" dirty="0">
                <a:solidFill>
                  <a:schemeClr val="tx1"/>
                </a:solidFill>
              </a:rPr>
              <a:t>The “media release parental consent form” can be viewed and signed-off on.</a:t>
            </a:r>
          </a:p>
          <a:p>
            <a:endParaRPr lang="en-US" sz="6000" dirty="0">
              <a:solidFill>
                <a:schemeClr val="tx1"/>
              </a:solidFill>
            </a:endParaRPr>
          </a:p>
          <a:p>
            <a:r>
              <a:rPr lang="en-US" sz="6000" dirty="0">
                <a:solidFill>
                  <a:schemeClr val="tx1"/>
                </a:solidFill>
              </a:rPr>
              <a:t>The “student accident insurance” is linked to </a:t>
            </a:r>
          </a:p>
          <a:p>
            <a:endParaRPr lang="en-US" sz="6000" dirty="0">
              <a:solidFill>
                <a:schemeClr val="tx1"/>
              </a:solidFill>
            </a:endParaRPr>
          </a:p>
          <a:p>
            <a:r>
              <a:rPr lang="en-US" sz="6000" dirty="0">
                <a:solidFill>
                  <a:schemeClr val="tx1"/>
                </a:solidFill>
              </a:rPr>
              <a:t>https://www.hsri.com/K12_Enrollment/Main/newAccount.asp</a:t>
            </a:r>
          </a:p>
          <a:p>
            <a:endParaRPr lang="en-US" sz="6000" dirty="0">
              <a:solidFill>
                <a:schemeClr val="tx1"/>
              </a:solidFill>
            </a:endParaRPr>
          </a:p>
          <a:p>
            <a:endParaRPr lang="en-US" sz="6000" dirty="0">
              <a:solidFill>
                <a:schemeClr val="tx1"/>
              </a:solidFill>
            </a:endParaRPr>
          </a:p>
          <a:p>
            <a:r>
              <a:rPr lang="en-US" sz="6000" dirty="0">
                <a:solidFill>
                  <a:schemeClr val="tx1"/>
                </a:solidFill>
              </a:rPr>
              <a:t>This application can be completed and paid for right here.</a:t>
            </a:r>
          </a:p>
          <a:p>
            <a:endParaRPr lang="en-US" sz="6000" dirty="0">
              <a:solidFill>
                <a:schemeClr val="tx1"/>
              </a:solidFill>
            </a:endParaRPr>
          </a:p>
          <a:p>
            <a:r>
              <a:rPr lang="en-US" sz="6000" dirty="0">
                <a:solidFill>
                  <a:schemeClr val="tx1"/>
                </a:solidFill>
              </a:rPr>
              <a:t>The parent can then upload the receipt or give it to your program manager prior to being granted full admission.</a:t>
            </a:r>
          </a:p>
          <a:p>
            <a:endParaRPr lang="en-US" sz="6800" dirty="0">
              <a:solidFill>
                <a:schemeClr val="tx1"/>
              </a:solidFill>
            </a:endParaRPr>
          </a:p>
          <a:p>
            <a:endParaRPr lang="en-US" sz="68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07747418-8F9A-44DF-891E-D788C78D99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707440" y="218146"/>
            <a:ext cx="1411489" cy="98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98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B1253EC-3027-41D4-93A0-EB135687DCA6}"/>
              </a:ext>
            </a:extLst>
          </p:cNvPr>
          <p:cNvSpPr txBox="1"/>
          <p:nvPr/>
        </p:nvSpPr>
        <p:spPr>
          <a:xfrm>
            <a:off x="11189617" y="60960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PAGE 13</a:t>
            </a: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AF364401-6630-4599-84BA-C21143AE7847}"/>
              </a:ext>
            </a:extLst>
          </p:cNvPr>
          <p:cNvSpPr txBox="1">
            <a:spLocks/>
          </p:cNvSpPr>
          <p:nvPr/>
        </p:nvSpPr>
        <p:spPr>
          <a:xfrm>
            <a:off x="1296034" y="6096000"/>
            <a:ext cx="9372600" cy="58102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100" u="sng" dirty="0"/>
              <a:t>MIAMI-DADE COUNTY PUBLIC SCHOOLS</a:t>
            </a:r>
          </a:p>
          <a:p>
            <a:r>
              <a:rPr lang="it-IT" sz="1100" dirty="0"/>
              <a:t>OFFICE OF COMMUNITY EDUCATION AND BEFORE / AFTER SCHOOL PROGRAMS</a:t>
            </a: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0F7132-BC1C-4DA3-A29C-E406A132291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08" y="5984602"/>
            <a:ext cx="762000" cy="692426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9DC1FA-ADB1-4A3A-8E43-A694C9F1A3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3211" y="296325"/>
            <a:ext cx="7772401" cy="5571075"/>
          </a:xfrm>
          <a:prstGeom prst="rect">
            <a:avLst/>
          </a:prstGeom>
        </p:spPr>
      </p:pic>
      <p:sp>
        <p:nvSpPr>
          <p:cNvPr id="12" name="Subtitle 6">
            <a:extLst>
              <a:ext uri="{FF2B5EF4-FFF2-40B4-BE49-F238E27FC236}">
                <a16:creationId xmlns:a16="http://schemas.microsoft.com/office/drawing/2014/main" id="{0FC663C8-E0EB-4FA9-92D4-50B2FC169836}"/>
              </a:ext>
            </a:extLst>
          </p:cNvPr>
          <p:cNvSpPr txBox="1">
            <a:spLocks/>
          </p:cNvSpPr>
          <p:nvPr/>
        </p:nvSpPr>
        <p:spPr>
          <a:xfrm>
            <a:off x="295447" y="1752600"/>
            <a:ext cx="3418804" cy="443979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kern="1200" cap="all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</a:rPr>
              <a:t>If a data field is highlighted in “pink” then it is incomplete.</a:t>
            </a:r>
          </a:p>
          <a:p>
            <a:r>
              <a:rPr lang="en-US" sz="2400" dirty="0">
                <a:solidFill>
                  <a:schemeClr val="tx1"/>
                </a:solidFill>
              </a:rPr>
              <a:t> </a:t>
            </a:r>
          </a:p>
          <a:p>
            <a:r>
              <a:rPr lang="en-US" sz="2400" dirty="0">
                <a:solidFill>
                  <a:schemeClr val="tx1"/>
                </a:solidFill>
              </a:rPr>
              <a:t>If a data field is highlighted in “purple” then has been addressed but needs to be saved by clicking the red “save” Button.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3091A4-8EDF-4DB0-91A8-2093C0D971B0}"/>
              </a:ext>
            </a:extLst>
          </p:cNvPr>
          <p:cNvSpPr/>
          <p:nvPr/>
        </p:nvSpPr>
        <p:spPr>
          <a:xfrm>
            <a:off x="7542212" y="1752600"/>
            <a:ext cx="42672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9EB9DDFD-E59D-41E2-BC01-5B863BE06E6D}"/>
              </a:ext>
            </a:extLst>
          </p:cNvPr>
          <p:cNvSpPr/>
          <p:nvPr/>
        </p:nvSpPr>
        <p:spPr>
          <a:xfrm rot="1929827">
            <a:off x="4405457" y="3995143"/>
            <a:ext cx="1368266" cy="3472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07747418-8F9A-44DF-891E-D788C78D99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960812" y="3081862"/>
            <a:ext cx="1411489" cy="985837"/>
          </a:xfrm>
          <a:prstGeom prst="rect">
            <a:avLst/>
          </a:prstGeom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629E86CA-805F-4BA5-BDE9-7A42B4AF3B3B}"/>
              </a:ext>
            </a:extLst>
          </p:cNvPr>
          <p:cNvSpPr/>
          <p:nvPr/>
        </p:nvSpPr>
        <p:spPr>
          <a:xfrm rot="18924213">
            <a:off x="10286548" y="1192338"/>
            <a:ext cx="1368266" cy="3472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43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B1253EC-3027-41D4-93A0-EB135687DCA6}"/>
              </a:ext>
            </a:extLst>
          </p:cNvPr>
          <p:cNvSpPr txBox="1"/>
          <p:nvPr/>
        </p:nvSpPr>
        <p:spPr>
          <a:xfrm>
            <a:off x="11189617" y="60960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PAGE 14</a:t>
            </a: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AF364401-6630-4599-84BA-C21143AE7847}"/>
              </a:ext>
            </a:extLst>
          </p:cNvPr>
          <p:cNvSpPr txBox="1">
            <a:spLocks/>
          </p:cNvSpPr>
          <p:nvPr/>
        </p:nvSpPr>
        <p:spPr>
          <a:xfrm>
            <a:off x="1296034" y="6096000"/>
            <a:ext cx="9372600" cy="58102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100" u="sng" dirty="0"/>
              <a:t>MIAMI-DADE COUNTY PUBLIC SCHOOLS</a:t>
            </a:r>
          </a:p>
          <a:p>
            <a:r>
              <a:rPr lang="it-IT" sz="1100" dirty="0"/>
              <a:t>OFFICE OF COMMUNITY EDUCATION AND BEFORE / AFTER SCHOOL PROGRAMS</a:t>
            </a: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0F7132-BC1C-4DA3-A29C-E406A132291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08" y="5984602"/>
            <a:ext cx="762000" cy="692426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59CC21-DCB7-4EF4-BF05-FCB519F7F3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7215" y="289010"/>
            <a:ext cx="7912198" cy="5695592"/>
          </a:xfrm>
          <a:prstGeom prst="rect">
            <a:avLst/>
          </a:prstGeom>
        </p:spPr>
      </p:pic>
      <p:sp>
        <p:nvSpPr>
          <p:cNvPr id="12" name="Subtitle 6">
            <a:extLst>
              <a:ext uri="{FF2B5EF4-FFF2-40B4-BE49-F238E27FC236}">
                <a16:creationId xmlns:a16="http://schemas.microsoft.com/office/drawing/2014/main" id="{5599581A-189C-4CAE-843F-00BF154F4D87}"/>
              </a:ext>
            </a:extLst>
          </p:cNvPr>
          <p:cNvSpPr txBox="1">
            <a:spLocks/>
          </p:cNvSpPr>
          <p:nvPr/>
        </p:nvSpPr>
        <p:spPr>
          <a:xfrm>
            <a:off x="478411" y="2514600"/>
            <a:ext cx="3418804" cy="443979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kern="1200" cap="all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</a:rPr>
              <a:t>If the data fields are not highlighted in “pink” or “purple” then the students EMERGENCY CONTACT INFORMATION</a:t>
            </a:r>
          </a:p>
          <a:p>
            <a:r>
              <a:rPr lang="en-US" sz="2400" dirty="0">
                <a:solidFill>
                  <a:schemeClr val="tx1"/>
                </a:solidFill>
              </a:rPr>
              <a:t>has been completed.</a:t>
            </a:r>
          </a:p>
          <a:p>
            <a:r>
              <a:rPr lang="en-US" sz="2400" dirty="0">
                <a:solidFill>
                  <a:schemeClr val="tx1"/>
                </a:solidFill>
              </a:rPr>
              <a:t> </a:t>
            </a:r>
          </a:p>
          <a:p>
            <a:r>
              <a:rPr lang="en-US" sz="2400" dirty="0">
                <a:solidFill>
                  <a:schemeClr val="tx1"/>
                </a:solidFill>
              </a:rPr>
              <a:t>Make sure the “save” button is no longer “red”.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Registration is now completed.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B6CB000C-3993-4BB4-AFDF-D444326318E7}"/>
              </a:ext>
            </a:extLst>
          </p:cNvPr>
          <p:cNvSpPr/>
          <p:nvPr/>
        </p:nvSpPr>
        <p:spPr>
          <a:xfrm rot="4027032">
            <a:off x="565992" y="1518562"/>
            <a:ext cx="1368266" cy="3472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07747418-8F9A-44DF-891E-D788C78D99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17263" y="289010"/>
            <a:ext cx="1411489" cy="98583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EA11D49-A67A-4DB6-B090-2414ED8BC622}"/>
              </a:ext>
            </a:extLst>
          </p:cNvPr>
          <p:cNvSpPr/>
          <p:nvPr/>
        </p:nvSpPr>
        <p:spPr>
          <a:xfrm>
            <a:off x="7389812" y="1752600"/>
            <a:ext cx="4320602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06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B1253EC-3027-41D4-93A0-EB135687DCA6}"/>
              </a:ext>
            </a:extLst>
          </p:cNvPr>
          <p:cNvSpPr txBox="1"/>
          <p:nvPr/>
        </p:nvSpPr>
        <p:spPr>
          <a:xfrm>
            <a:off x="11189617" y="60960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PAGE 15</a:t>
            </a: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AF364401-6630-4599-84BA-C21143AE7847}"/>
              </a:ext>
            </a:extLst>
          </p:cNvPr>
          <p:cNvSpPr txBox="1">
            <a:spLocks/>
          </p:cNvSpPr>
          <p:nvPr/>
        </p:nvSpPr>
        <p:spPr>
          <a:xfrm>
            <a:off x="1296034" y="6096000"/>
            <a:ext cx="9372600" cy="58102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100" u="sng" dirty="0"/>
              <a:t>MIAMI-DADE COUNTY PUBLIC SCHOOLS</a:t>
            </a:r>
          </a:p>
          <a:p>
            <a:r>
              <a:rPr lang="it-IT" sz="1100" dirty="0"/>
              <a:t>OFFICE OF COMMUNITY EDUCATION AND BEFORE / AFTER SCHOOL PROGRAMS</a:t>
            </a: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0F7132-BC1C-4DA3-A29C-E406A132291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08" y="5984602"/>
            <a:ext cx="762000" cy="692426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D131013-684C-48AA-B2C5-C6B265DAC5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8412" y="304800"/>
            <a:ext cx="8167257" cy="5562600"/>
          </a:xfrm>
          <a:prstGeom prst="rect">
            <a:avLst/>
          </a:prstGeom>
        </p:spPr>
      </p:pic>
      <p:sp>
        <p:nvSpPr>
          <p:cNvPr id="10" name="Subtitle 6">
            <a:extLst>
              <a:ext uri="{FF2B5EF4-FFF2-40B4-BE49-F238E27FC236}">
                <a16:creationId xmlns:a16="http://schemas.microsoft.com/office/drawing/2014/main" id="{E9D01BD2-59FE-47E3-BBD9-5D79EFCA9D1B}"/>
              </a:ext>
            </a:extLst>
          </p:cNvPr>
          <p:cNvSpPr txBox="1">
            <a:spLocks/>
          </p:cNvSpPr>
          <p:nvPr/>
        </p:nvSpPr>
        <p:spPr>
          <a:xfrm>
            <a:off x="219806" y="990439"/>
            <a:ext cx="3418804" cy="443979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kern="1200" cap="all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Once Registration is complete, you may now pay for selected services by clicking on  </a:t>
            </a:r>
          </a:p>
          <a:p>
            <a:r>
              <a:rPr lang="en-US" sz="2400" dirty="0">
                <a:solidFill>
                  <a:schemeClr val="tx1"/>
                </a:solidFill>
              </a:rPr>
              <a:t>“purchase and Pay”.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31CC87C4-D38F-408A-9F8E-C9C8519F67F4}"/>
              </a:ext>
            </a:extLst>
          </p:cNvPr>
          <p:cNvSpPr/>
          <p:nvPr/>
        </p:nvSpPr>
        <p:spPr>
          <a:xfrm rot="13043672">
            <a:off x="3925659" y="4037384"/>
            <a:ext cx="1368266" cy="3472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07747418-8F9A-44DF-891E-D788C78D99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879824" y="4313192"/>
            <a:ext cx="1411489" cy="98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14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B1253EC-3027-41D4-93A0-EB135687DCA6}"/>
              </a:ext>
            </a:extLst>
          </p:cNvPr>
          <p:cNvSpPr txBox="1"/>
          <p:nvPr/>
        </p:nvSpPr>
        <p:spPr>
          <a:xfrm>
            <a:off x="11189617" y="60960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PAGE 16</a:t>
            </a: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AF364401-6630-4599-84BA-C21143AE7847}"/>
              </a:ext>
            </a:extLst>
          </p:cNvPr>
          <p:cNvSpPr txBox="1">
            <a:spLocks/>
          </p:cNvSpPr>
          <p:nvPr/>
        </p:nvSpPr>
        <p:spPr>
          <a:xfrm>
            <a:off x="1296034" y="6096000"/>
            <a:ext cx="9372600" cy="58102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100" u="sng" dirty="0"/>
              <a:t>MIAMI-DADE COUNTY PUBLIC SCHOOLS</a:t>
            </a:r>
          </a:p>
          <a:p>
            <a:r>
              <a:rPr lang="it-IT" sz="1100" dirty="0"/>
              <a:t>OFFICE OF COMMUNITY EDUCATION AND BEFORE / AFTER SCHOOL PROGRAMS</a:t>
            </a: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0F7132-BC1C-4DA3-A29C-E406A132291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08" y="5984602"/>
            <a:ext cx="762000" cy="692426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37FDF1-456D-4DA4-B589-B0E463D76E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5943" y="224697"/>
            <a:ext cx="8624477" cy="5759905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5CD3826E-7427-4545-8677-28D7B499757D}"/>
              </a:ext>
            </a:extLst>
          </p:cNvPr>
          <p:cNvSpPr/>
          <p:nvPr/>
        </p:nvSpPr>
        <p:spPr>
          <a:xfrm rot="7209018">
            <a:off x="5904052" y="2931002"/>
            <a:ext cx="1368266" cy="3472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07747418-8F9A-44DF-891E-D788C78D99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376214" y="1877236"/>
            <a:ext cx="1411489" cy="985837"/>
          </a:xfrm>
          <a:prstGeom prst="rect">
            <a:avLst/>
          </a:prstGeom>
        </p:spPr>
      </p:pic>
      <p:sp>
        <p:nvSpPr>
          <p:cNvPr id="13" name="Subtitle 6">
            <a:extLst>
              <a:ext uri="{FF2B5EF4-FFF2-40B4-BE49-F238E27FC236}">
                <a16:creationId xmlns:a16="http://schemas.microsoft.com/office/drawing/2014/main" id="{27092034-83C7-47EF-83B1-69A2E3F068BA}"/>
              </a:ext>
            </a:extLst>
          </p:cNvPr>
          <p:cNvSpPr txBox="1">
            <a:spLocks/>
          </p:cNvSpPr>
          <p:nvPr/>
        </p:nvSpPr>
        <p:spPr>
          <a:xfrm>
            <a:off x="234202" y="1128303"/>
            <a:ext cx="3111741" cy="4800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kern="1200" cap="all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Now select the program that you WOULD like for your child to enroll IN and pay for.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MAKE SURE IT IS THE RIGHT SCHOOL AND PROGRAM.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NOW YOU ARE READY TO Click the green tab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“add to cart”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8431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B1253EC-3027-41D4-93A0-EB135687DCA6}"/>
              </a:ext>
            </a:extLst>
          </p:cNvPr>
          <p:cNvSpPr txBox="1"/>
          <p:nvPr/>
        </p:nvSpPr>
        <p:spPr>
          <a:xfrm>
            <a:off x="11189617" y="60960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PAGE 17</a:t>
            </a: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AF364401-6630-4599-84BA-C21143AE7847}"/>
              </a:ext>
            </a:extLst>
          </p:cNvPr>
          <p:cNvSpPr txBox="1">
            <a:spLocks/>
          </p:cNvSpPr>
          <p:nvPr/>
        </p:nvSpPr>
        <p:spPr>
          <a:xfrm>
            <a:off x="1296034" y="6096000"/>
            <a:ext cx="9372600" cy="58102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100" u="sng" dirty="0"/>
              <a:t>MIAMI-DADE COUNTY PUBLIC SCHOOLS</a:t>
            </a:r>
          </a:p>
          <a:p>
            <a:r>
              <a:rPr lang="it-IT" sz="1100" dirty="0"/>
              <a:t>OFFICE OF COMMUNITY EDUCATION AND BEFORE / AFTER SCHOOL PROGRAMS</a:t>
            </a: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0F7132-BC1C-4DA3-A29C-E406A132291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08" y="5984602"/>
            <a:ext cx="762000" cy="692426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3" name="Subtitle 6">
            <a:extLst>
              <a:ext uri="{FF2B5EF4-FFF2-40B4-BE49-F238E27FC236}">
                <a16:creationId xmlns:a16="http://schemas.microsoft.com/office/drawing/2014/main" id="{27092034-83C7-47EF-83B1-69A2E3F068BA}"/>
              </a:ext>
            </a:extLst>
          </p:cNvPr>
          <p:cNvSpPr txBox="1">
            <a:spLocks/>
          </p:cNvSpPr>
          <p:nvPr/>
        </p:nvSpPr>
        <p:spPr>
          <a:xfrm>
            <a:off x="303212" y="1143000"/>
            <a:ext cx="2598006" cy="44397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kern="1200" cap="all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Now</a:t>
            </a:r>
          </a:p>
          <a:p>
            <a:r>
              <a:rPr lang="en-US" sz="2400" dirty="0">
                <a:solidFill>
                  <a:schemeClr val="tx1"/>
                </a:solidFill>
              </a:rPr>
              <a:t>Click the green tab THAT SAYS,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“CHECKOUT”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03F027-08DD-418F-B40C-7BD39CFC18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5629" y="154199"/>
            <a:ext cx="9237602" cy="5835982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5CD3826E-7427-4545-8677-28D7B499757D}"/>
              </a:ext>
            </a:extLst>
          </p:cNvPr>
          <p:cNvSpPr/>
          <p:nvPr/>
        </p:nvSpPr>
        <p:spPr>
          <a:xfrm rot="18334176">
            <a:off x="9797734" y="1475417"/>
            <a:ext cx="1368266" cy="3472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07747418-8F9A-44DF-891E-D788C78D99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675812" y="1925294"/>
            <a:ext cx="1411489" cy="98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51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B1253EC-3027-41D4-93A0-EB135687DCA6}"/>
              </a:ext>
            </a:extLst>
          </p:cNvPr>
          <p:cNvSpPr txBox="1"/>
          <p:nvPr/>
        </p:nvSpPr>
        <p:spPr>
          <a:xfrm>
            <a:off x="11189617" y="60960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PAGE 18</a:t>
            </a: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AF364401-6630-4599-84BA-C21143AE7847}"/>
              </a:ext>
            </a:extLst>
          </p:cNvPr>
          <p:cNvSpPr txBox="1">
            <a:spLocks/>
          </p:cNvSpPr>
          <p:nvPr/>
        </p:nvSpPr>
        <p:spPr>
          <a:xfrm>
            <a:off x="1296034" y="6096000"/>
            <a:ext cx="9372600" cy="58102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100" u="sng" dirty="0"/>
              <a:t>MIAMI-DADE COUNTY PUBLIC SCHOOLS</a:t>
            </a:r>
          </a:p>
          <a:p>
            <a:r>
              <a:rPr lang="it-IT" sz="1100" dirty="0"/>
              <a:t>OFFICE OF COMMUNITY EDUCATION AND BEFORE / AFTER SCHOOL PROGRAMS</a:t>
            </a: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0F7132-BC1C-4DA3-A29C-E406A132291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08" y="5984602"/>
            <a:ext cx="762000" cy="692426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3" name="Subtitle 6">
            <a:extLst>
              <a:ext uri="{FF2B5EF4-FFF2-40B4-BE49-F238E27FC236}">
                <a16:creationId xmlns:a16="http://schemas.microsoft.com/office/drawing/2014/main" id="{27092034-83C7-47EF-83B1-69A2E3F068BA}"/>
              </a:ext>
            </a:extLst>
          </p:cNvPr>
          <p:cNvSpPr txBox="1">
            <a:spLocks/>
          </p:cNvSpPr>
          <p:nvPr/>
        </p:nvSpPr>
        <p:spPr>
          <a:xfrm>
            <a:off x="261928" y="533400"/>
            <a:ext cx="3111741" cy="4800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kern="1200" cap="all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ONCE AGAIN, MAKE SURE YOU HAVE THE RIGHT SCHOOL AND PROGRAM.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NOW YOU ARE READY TO Click the green tab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“CONTINUE”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7D6330-BF0C-4FAF-997C-895B11327D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9812" y="209468"/>
            <a:ext cx="8305800" cy="5700303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5CD3826E-7427-4545-8677-28D7B499757D}"/>
              </a:ext>
            </a:extLst>
          </p:cNvPr>
          <p:cNvSpPr/>
          <p:nvPr/>
        </p:nvSpPr>
        <p:spPr>
          <a:xfrm rot="19098813">
            <a:off x="10139584" y="5409454"/>
            <a:ext cx="1368266" cy="3472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07747418-8F9A-44DF-891E-D788C78D99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584099" y="5603081"/>
            <a:ext cx="1411489" cy="98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45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B1253EC-3027-41D4-93A0-EB135687DCA6}"/>
              </a:ext>
            </a:extLst>
          </p:cNvPr>
          <p:cNvSpPr txBox="1"/>
          <p:nvPr/>
        </p:nvSpPr>
        <p:spPr>
          <a:xfrm>
            <a:off x="11189617" y="60960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PAGE 19</a:t>
            </a: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AF364401-6630-4599-84BA-C21143AE7847}"/>
              </a:ext>
            </a:extLst>
          </p:cNvPr>
          <p:cNvSpPr txBox="1">
            <a:spLocks/>
          </p:cNvSpPr>
          <p:nvPr/>
        </p:nvSpPr>
        <p:spPr>
          <a:xfrm>
            <a:off x="1296034" y="6096000"/>
            <a:ext cx="9372600" cy="58102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100" u="sng" dirty="0"/>
              <a:t>MIAMI-DADE COUNTY PUBLIC SCHOOLS</a:t>
            </a:r>
          </a:p>
          <a:p>
            <a:r>
              <a:rPr lang="it-IT" sz="1100" dirty="0"/>
              <a:t>OFFICE OF COMMUNITY EDUCATION AND BEFORE / AFTER SCHOOL PROGRAMS</a:t>
            </a: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0F7132-BC1C-4DA3-A29C-E406A132291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08" y="5984602"/>
            <a:ext cx="762000" cy="692426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2" name="Subtitle 6">
            <a:extLst>
              <a:ext uri="{FF2B5EF4-FFF2-40B4-BE49-F238E27FC236}">
                <a16:creationId xmlns:a16="http://schemas.microsoft.com/office/drawing/2014/main" id="{E00A64C3-931A-426F-A327-70838672CF0E}"/>
              </a:ext>
            </a:extLst>
          </p:cNvPr>
          <p:cNvSpPr txBox="1">
            <a:spLocks/>
          </p:cNvSpPr>
          <p:nvPr/>
        </p:nvSpPr>
        <p:spPr>
          <a:xfrm>
            <a:off x="99696" y="928833"/>
            <a:ext cx="3545942" cy="552740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kern="1200" cap="all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PLEASE FILL OUT THE DATA FIELDS NEEDED TO ENTER </a:t>
            </a:r>
            <a:r>
              <a:rPr lang="en-US" sz="2400" dirty="0" err="1">
                <a:solidFill>
                  <a:schemeClr val="tx1"/>
                </a:solidFill>
              </a:rPr>
              <a:t>YOUr</a:t>
            </a:r>
            <a:r>
              <a:rPr lang="en-US" sz="2400" dirty="0">
                <a:solidFill>
                  <a:schemeClr val="tx1"/>
                </a:solidFill>
              </a:rPr>
              <a:t> visa or </a:t>
            </a:r>
            <a:r>
              <a:rPr lang="en-US" sz="2400" dirty="0" err="1">
                <a:solidFill>
                  <a:schemeClr val="tx1"/>
                </a:solidFill>
              </a:rPr>
              <a:t>mastercard</a:t>
            </a:r>
            <a:r>
              <a:rPr lang="en-US" sz="2400" dirty="0">
                <a:solidFill>
                  <a:schemeClr val="tx1"/>
                </a:solidFill>
              </a:rPr>
              <a:t> CREDIT CARD INFORMATION.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Important: 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By design, your Credit card information will not</a:t>
            </a:r>
          </a:p>
          <a:p>
            <a:r>
              <a:rPr lang="en-US" sz="2400" dirty="0">
                <a:solidFill>
                  <a:schemeClr val="tx1"/>
                </a:solidFill>
              </a:rPr>
              <a:t>Save or archive and will have to be entered each time you go to pay for a service.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NOW YOU ARE READY TO Click the green tab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“complete checkout”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After you submit, your receipt will BE sent to the email address that is linked to your m-</a:t>
            </a:r>
            <a:r>
              <a:rPr lang="en-US" dirty="0" err="1">
                <a:solidFill>
                  <a:schemeClr val="tx1"/>
                </a:solidFill>
              </a:rPr>
              <a:t>dcps</a:t>
            </a:r>
            <a:r>
              <a:rPr lang="en-US" dirty="0">
                <a:solidFill>
                  <a:schemeClr val="tx1"/>
                </a:solidFill>
              </a:rPr>
              <a:t> parent portal.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B99E29-27DD-4D42-99E8-7917FCDAE5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6754" y="344033"/>
            <a:ext cx="8230143" cy="5640569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205A6DF3-3491-49EB-AC09-AEF63CE35A01}"/>
              </a:ext>
            </a:extLst>
          </p:cNvPr>
          <p:cNvSpPr/>
          <p:nvPr/>
        </p:nvSpPr>
        <p:spPr>
          <a:xfrm rot="3591171">
            <a:off x="9952470" y="4657014"/>
            <a:ext cx="1496959" cy="3472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07747418-8F9A-44DF-891E-D788C78D99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599612" y="3429000"/>
            <a:ext cx="1411489" cy="9858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77743C-E4C3-4D6E-AD40-41FC3B9134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2078" y="1981200"/>
            <a:ext cx="1097014" cy="7416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2A8D721-F12D-4739-8A82-D457CF17A8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72667" y="1981200"/>
            <a:ext cx="1097013" cy="74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64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07747418-8F9A-44DF-891E-D788C78D99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674812" y="3967551"/>
            <a:ext cx="1411489" cy="9858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B1253EC-3027-41D4-93A0-EB135687DCA6}"/>
              </a:ext>
            </a:extLst>
          </p:cNvPr>
          <p:cNvSpPr txBox="1"/>
          <p:nvPr/>
        </p:nvSpPr>
        <p:spPr>
          <a:xfrm>
            <a:off x="11189617" y="60960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PAGE 02</a:t>
            </a: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AF364401-6630-4599-84BA-C21143AE7847}"/>
              </a:ext>
            </a:extLst>
          </p:cNvPr>
          <p:cNvSpPr txBox="1">
            <a:spLocks/>
          </p:cNvSpPr>
          <p:nvPr/>
        </p:nvSpPr>
        <p:spPr>
          <a:xfrm>
            <a:off x="1296034" y="6096000"/>
            <a:ext cx="9372600" cy="58102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100" u="sng" dirty="0"/>
              <a:t>MIAMI-DADE COUNTY PUBLIC SCHOOLS</a:t>
            </a:r>
          </a:p>
          <a:p>
            <a:r>
              <a:rPr lang="it-IT" sz="1100" dirty="0"/>
              <a:t>OFFICE OF COMMUNITY EDUCATION AND BEFORE / AFTER SCHOOL PROGRAMS</a:t>
            </a:r>
          </a:p>
          <a:p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F8DC60EF-E156-4854-8766-D5BA00DDFB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1026576"/>
            <a:ext cx="3573664" cy="28956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THE OFFICE OF COMMUNITY EDUCATION AND BEFORE AND AFTERSCHOOL PROGRAM STAFF ARE AVAILABLE TO STUDENTS, PARENTS, AND STAFF: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MONDAY THROUGH FRIDAY FROM </a:t>
            </a:r>
          </a:p>
          <a:p>
            <a:r>
              <a:rPr lang="en-US" dirty="0">
                <a:solidFill>
                  <a:schemeClr val="tx1"/>
                </a:solidFill>
              </a:rPr>
              <a:t>9:00 AM TO 4:30 PM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0F7132-BC1C-4DA3-A29C-E406A132291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08" y="5984602"/>
            <a:ext cx="762000" cy="692426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E18A9FA-ABDF-40C4-80AA-D5F9211A246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212" y="284205"/>
            <a:ext cx="6096000" cy="567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84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07747418-8F9A-44DF-891E-D788C78D99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79412" y="291091"/>
            <a:ext cx="1411489" cy="9858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B1253EC-3027-41D4-93A0-EB135687DCA6}"/>
              </a:ext>
            </a:extLst>
          </p:cNvPr>
          <p:cNvSpPr txBox="1"/>
          <p:nvPr/>
        </p:nvSpPr>
        <p:spPr>
          <a:xfrm>
            <a:off x="11189617" y="60960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PAGE 20</a:t>
            </a: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AF364401-6630-4599-84BA-C21143AE7847}"/>
              </a:ext>
            </a:extLst>
          </p:cNvPr>
          <p:cNvSpPr txBox="1">
            <a:spLocks/>
          </p:cNvSpPr>
          <p:nvPr/>
        </p:nvSpPr>
        <p:spPr>
          <a:xfrm>
            <a:off x="1296034" y="6096000"/>
            <a:ext cx="9372600" cy="58102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100" u="sng" dirty="0"/>
              <a:t>MIAMI-DADE COUNTY PUBLIC SCHOOLS</a:t>
            </a:r>
          </a:p>
          <a:p>
            <a:r>
              <a:rPr lang="it-IT" sz="1100" dirty="0"/>
              <a:t>OFFICE OF COMMUNITY EDUCATION AND BEFORE / AFTER SCHOOL PROGRAMS</a:t>
            </a: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0F7132-BC1C-4DA3-A29C-E406A132291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08" y="5984602"/>
            <a:ext cx="762000" cy="692426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87E66B3-8F01-439D-8D85-E27B754079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5550" y="180972"/>
            <a:ext cx="5436662" cy="5867400"/>
          </a:xfrm>
          <a:prstGeom prst="rect">
            <a:avLst/>
          </a:prstGeom>
        </p:spPr>
      </p:pic>
      <p:sp>
        <p:nvSpPr>
          <p:cNvPr id="10" name="Subtitle 6">
            <a:extLst>
              <a:ext uri="{FF2B5EF4-FFF2-40B4-BE49-F238E27FC236}">
                <a16:creationId xmlns:a16="http://schemas.microsoft.com/office/drawing/2014/main" id="{06DE0998-18B8-454D-9B25-2798ED357760}"/>
              </a:ext>
            </a:extLst>
          </p:cNvPr>
          <p:cNvSpPr txBox="1">
            <a:spLocks/>
          </p:cNvSpPr>
          <p:nvPr/>
        </p:nvSpPr>
        <p:spPr>
          <a:xfrm>
            <a:off x="608012" y="1276928"/>
            <a:ext cx="4922498" cy="466764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kern="1200" cap="all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PLEASE MAKE SURE THAT ALL AFTERCARE PARENTS / STUDENTS RECEIVE A HARD COPY OR HAVE A </a:t>
            </a:r>
          </a:p>
          <a:p>
            <a:r>
              <a:rPr lang="en-US" sz="2400" dirty="0">
                <a:solidFill>
                  <a:schemeClr val="tx1"/>
                </a:solidFill>
              </a:rPr>
              <a:t>WEB LINK TO YOUR SCHOOL SITES: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“BEFORE AND </a:t>
            </a:r>
          </a:p>
          <a:p>
            <a:r>
              <a:rPr lang="en-US" sz="2400" dirty="0">
                <a:solidFill>
                  <a:schemeClr val="tx1"/>
                </a:solidFill>
              </a:rPr>
              <a:t>AFTER SCHOOLCARE </a:t>
            </a:r>
          </a:p>
          <a:p>
            <a:r>
              <a:rPr lang="en-US" sz="2400" dirty="0">
                <a:solidFill>
                  <a:schemeClr val="tx1"/>
                </a:solidFill>
              </a:rPr>
              <a:t>PARENT HANDBOOK”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7774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07747418-8F9A-44DF-891E-D788C78D99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220921" y="229846"/>
            <a:ext cx="1411489" cy="9858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B1253EC-3027-41D4-93A0-EB135687DCA6}"/>
              </a:ext>
            </a:extLst>
          </p:cNvPr>
          <p:cNvSpPr txBox="1"/>
          <p:nvPr/>
        </p:nvSpPr>
        <p:spPr>
          <a:xfrm>
            <a:off x="11189617" y="60960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PAGE 21</a:t>
            </a: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AF364401-6630-4599-84BA-C21143AE7847}"/>
              </a:ext>
            </a:extLst>
          </p:cNvPr>
          <p:cNvSpPr txBox="1">
            <a:spLocks/>
          </p:cNvSpPr>
          <p:nvPr/>
        </p:nvSpPr>
        <p:spPr>
          <a:xfrm>
            <a:off x="1296034" y="6096000"/>
            <a:ext cx="9372600" cy="58102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100" u="sng" dirty="0"/>
              <a:t>MIAMI-DADE COUNTY PUBLIC SCHOOLS</a:t>
            </a:r>
          </a:p>
          <a:p>
            <a:r>
              <a:rPr lang="it-IT" sz="1100" dirty="0"/>
              <a:t>OFFICE OF COMMUNITY EDUCATION AND BEFORE / AFTER SCHOOL PROGRAMS</a:t>
            </a:r>
          </a:p>
          <a:p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F8DC60EF-E156-4854-8766-D5BA00DDFB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812" y="1447800"/>
            <a:ext cx="3619498" cy="42672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Health special risk (</a:t>
            </a:r>
            <a:r>
              <a:rPr lang="en-US" dirty="0" err="1">
                <a:solidFill>
                  <a:schemeClr val="tx1"/>
                </a:solidFill>
              </a:rPr>
              <a:t>Hsr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r>
              <a:rPr lang="en-US" dirty="0">
                <a:solidFill>
                  <a:schemeClr val="tx1"/>
                </a:solidFill>
              </a:rPr>
              <a:t>student accident insurance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Phone: (866) 409-5733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  <a:p>
            <a:r>
              <a:rPr lang="en-US" dirty="0" err="1">
                <a:solidFill>
                  <a:schemeClr val="tx1"/>
                </a:solidFill>
              </a:rPr>
              <a:t>Hsr</a:t>
            </a:r>
            <a:r>
              <a:rPr lang="en-US" dirty="0">
                <a:solidFill>
                  <a:schemeClr val="tx1"/>
                </a:solidFill>
              </a:rPr>
              <a:t> Online Application website:</a:t>
            </a:r>
          </a:p>
          <a:p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https://www.hsri.com/K12_Enrollment/Main/default.asp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0F7132-BC1C-4DA3-A29C-E406A132291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08" y="5984602"/>
            <a:ext cx="762000" cy="692426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BD0E82-5EFA-452E-AC55-FB6DB4CD36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0812" y="716586"/>
            <a:ext cx="7924799" cy="5268016"/>
          </a:xfrm>
          <a:prstGeom prst="rect">
            <a:avLst/>
          </a:prstGeom>
        </p:spPr>
      </p:pic>
      <p:sp>
        <p:nvSpPr>
          <p:cNvPr id="10" name="Subtitle 6">
            <a:extLst>
              <a:ext uri="{FF2B5EF4-FFF2-40B4-BE49-F238E27FC236}">
                <a16:creationId xmlns:a16="http://schemas.microsoft.com/office/drawing/2014/main" id="{723A254F-874F-42D6-BBA8-258C88922999}"/>
              </a:ext>
            </a:extLst>
          </p:cNvPr>
          <p:cNvSpPr txBox="1">
            <a:spLocks/>
          </p:cNvSpPr>
          <p:nvPr/>
        </p:nvSpPr>
        <p:spPr>
          <a:xfrm>
            <a:off x="3884612" y="180972"/>
            <a:ext cx="8420098" cy="30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kern="1200" cap="all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HEALTH SPECIAL RISK (HSR) service center: (866) 409-5733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6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07747418-8F9A-44DF-891E-D788C78D99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79412" y="385763"/>
            <a:ext cx="1411489" cy="9858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B1253EC-3027-41D4-93A0-EB135687DCA6}"/>
              </a:ext>
            </a:extLst>
          </p:cNvPr>
          <p:cNvSpPr txBox="1"/>
          <p:nvPr/>
        </p:nvSpPr>
        <p:spPr>
          <a:xfrm>
            <a:off x="11189617" y="60960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PAGE 22</a:t>
            </a: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AF364401-6630-4599-84BA-C21143AE7847}"/>
              </a:ext>
            </a:extLst>
          </p:cNvPr>
          <p:cNvSpPr txBox="1">
            <a:spLocks/>
          </p:cNvSpPr>
          <p:nvPr/>
        </p:nvSpPr>
        <p:spPr>
          <a:xfrm>
            <a:off x="1296034" y="6096000"/>
            <a:ext cx="9372600" cy="58102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100" u="sng" dirty="0"/>
              <a:t>MIAMI-DADE COUNTY PUBLIC SCHOOLS</a:t>
            </a:r>
          </a:p>
          <a:p>
            <a:r>
              <a:rPr lang="it-IT" sz="1100" dirty="0"/>
              <a:t>OFFICE OF COMMUNITY EDUCATION AND BEFORE / AFTER SCHOOL PROGRAMS</a:t>
            </a:r>
          </a:p>
          <a:p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F8DC60EF-E156-4854-8766-D5BA00DDFB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83919" y="164236"/>
            <a:ext cx="8420098" cy="304800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Early learning coalition (</a:t>
            </a:r>
            <a:r>
              <a:rPr lang="en-US" dirty="0" err="1">
                <a:solidFill>
                  <a:schemeClr val="tx1"/>
                </a:solidFill>
              </a:rPr>
              <a:t>elc</a:t>
            </a:r>
            <a:r>
              <a:rPr lang="en-US" dirty="0">
                <a:solidFill>
                  <a:schemeClr val="tx1"/>
                </a:solidFill>
              </a:rPr>
              <a:t>) service centers: (305) 646-7220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0F7132-BC1C-4DA3-A29C-E406A132291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08" y="5984602"/>
            <a:ext cx="762000" cy="692426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0EF897-CB43-424F-8EF1-B9EE2611A1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4612" y="702182"/>
            <a:ext cx="8067004" cy="5278301"/>
          </a:xfrm>
          <a:prstGeom prst="rect">
            <a:avLst/>
          </a:prstGeom>
        </p:spPr>
      </p:pic>
      <p:sp>
        <p:nvSpPr>
          <p:cNvPr id="10" name="Subtitle 6">
            <a:extLst>
              <a:ext uri="{FF2B5EF4-FFF2-40B4-BE49-F238E27FC236}">
                <a16:creationId xmlns:a16="http://schemas.microsoft.com/office/drawing/2014/main" id="{6634A25D-1373-420D-A0F9-447E7A650FBC}"/>
              </a:ext>
            </a:extLst>
          </p:cNvPr>
          <p:cNvSpPr txBox="1">
            <a:spLocks/>
          </p:cNvSpPr>
          <p:nvPr/>
        </p:nvSpPr>
        <p:spPr>
          <a:xfrm>
            <a:off x="237209" y="1524000"/>
            <a:ext cx="3619498" cy="4267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kern="1200" cap="all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Early learning coalition (</a:t>
            </a:r>
            <a:r>
              <a:rPr lang="en-US" dirty="0" err="1">
                <a:solidFill>
                  <a:schemeClr val="tx1"/>
                </a:solidFill>
              </a:rPr>
              <a:t>elc</a:t>
            </a:r>
            <a:r>
              <a:rPr lang="en-US" dirty="0">
                <a:solidFill>
                  <a:schemeClr val="tx1"/>
                </a:solidFill>
              </a:rPr>
              <a:t>) </a:t>
            </a:r>
          </a:p>
          <a:p>
            <a:r>
              <a:rPr lang="en-US" dirty="0">
                <a:solidFill>
                  <a:schemeClr val="tx1"/>
                </a:solidFill>
              </a:rPr>
              <a:t>Vouchers for aftercare fee subsidies for students who qualify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Phone: (305) 646-7220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  <a:p>
            <a:r>
              <a:rPr lang="en-US" dirty="0" err="1">
                <a:solidFill>
                  <a:schemeClr val="tx1"/>
                </a:solidFill>
              </a:rPr>
              <a:t>Elc</a:t>
            </a:r>
            <a:r>
              <a:rPr lang="en-US" dirty="0">
                <a:solidFill>
                  <a:schemeClr val="tx1"/>
                </a:solidFill>
              </a:rPr>
              <a:t> Online Application website:</a:t>
            </a:r>
          </a:p>
          <a:p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https://</a:t>
            </a:r>
          </a:p>
          <a:p>
            <a:r>
              <a:rPr lang="en-US" dirty="0">
                <a:solidFill>
                  <a:schemeClr val="tx1"/>
                </a:solidFill>
              </a:rPr>
              <a:t>www.elcmdm.org</a:t>
            </a:r>
          </a:p>
        </p:txBody>
      </p:sp>
    </p:spTree>
    <p:extLst>
      <p:ext uri="{BB962C8B-B14F-4D97-AF65-F5344CB8AC3E}">
        <p14:creationId xmlns:p14="http://schemas.microsoft.com/office/powerpoint/2010/main" val="388766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07747418-8F9A-44DF-891E-D788C78D99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89012" y="3934533"/>
            <a:ext cx="1411489" cy="9858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B1253EC-3027-41D4-93A0-EB135687DCA6}"/>
              </a:ext>
            </a:extLst>
          </p:cNvPr>
          <p:cNvSpPr txBox="1"/>
          <p:nvPr/>
        </p:nvSpPr>
        <p:spPr>
          <a:xfrm>
            <a:off x="11189617" y="60960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PAGE 23</a:t>
            </a: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AF364401-6630-4599-84BA-C21143AE7847}"/>
              </a:ext>
            </a:extLst>
          </p:cNvPr>
          <p:cNvSpPr txBox="1">
            <a:spLocks/>
          </p:cNvSpPr>
          <p:nvPr/>
        </p:nvSpPr>
        <p:spPr>
          <a:xfrm>
            <a:off x="1296034" y="6096000"/>
            <a:ext cx="9372600" cy="58102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100" u="sng" dirty="0"/>
              <a:t>MIAMI-DADE COUNTY PUBLIC SCHOOLS</a:t>
            </a:r>
          </a:p>
          <a:p>
            <a:r>
              <a:rPr lang="it-IT" sz="1100" dirty="0"/>
              <a:t>OFFICE OF COMMUNITY EDUCATION AND BEFORE / AFTER SCHOOL PROGRAMS</a:t>
            </a:r>
          </a:p>
          <a:p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F8DC60EF-E156-4854-8766-D5BA00DDFB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9412" y="1053387"/>
            <a:ext cx="3573664" cy="28956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THE OFFICE OF COMMUNITY EDUCATION AND BEFORE AND AFTERSCHOOL PROGRAM STAFF ARE AVAILABLE TO STUDENTS, PARENTS, AND STAFF: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MONDAY THROUGH FRIDAY FROM </a:t>
            </a:r>
          </a:p>
          <a:p>
            <a:r>
              <a:rPr lang="en-US" dirty="0">
                <a:solidFill>
                  <a:schemeClr val="tx1"/>
                </a:solidFill>
              </a:rPr>
              <a:t>9:00 AM TO 4:30 PM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0F7132-BC1C-4DA3-A29C-E406A132291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08" y="5984602"/>
            <a:ext cx="762000" cy="692426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E18A9FA-ABDF-40C4-80AA-D5F9211A246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581" y="180972"/>
            <a:ext cx="6858001" cy="581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67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B1253EC-3027-41D4-93A0-EB135687DCA6}"/>
              </a:ext>
            </a:extLst>
          </p:cNvPr>
          <p:cNvSpPr txBox="1"/>
          <p:nvPr/>
        </p:nvSpPr>
        <p:spPr>
          <a:xfrm>
            <a:off x="11189617" y="60960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PAGE 03</a:t>
            </a: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AF364401-6630-4599-84BA-C21143AE7847}"/>
              </a:ext>
            </a:extLst>
          </p:cNvPr>
          <p:cNvSpPr txBox="1">
            <a:spLocks/>
          </p:cNvSpPr>
          <p:nvPr/>
        </p:nvSpPr>
        <p:spPr>
          <a:xfrm>
            <a:off x="1296034" y="6096000"/>
            <a:ext cx="9372600" cy="58102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100" u="sng" dirty="0"/>
              <a:t>MIAMI-DADE COUNTY PUBLIC SCHOOLS</a:t>
            </a:r>
          </a:p>
          <a:p>
            <a:r>
              <a:rPr lang="it-IT" sz="1100" dirty="0"/>
              <a:t>OFFICE OF COMMUNITY EDUCATION AND BEFORE / AFTER SCHOOL PROGRAMS</a:t>
            </a: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0F7132-BC1C-4DA3-A29C-E406A132291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08" y="5984602"/>
            <a:ext cx="762000" cy="692426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F2649CC-0AB4-43AE-B5D8-3BD0273E34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9411" y="246968"/>
            <a:ext cx="7733141" cy="5793333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9B840B2E-4302-4E97-A26E-F1E939077342}"/>
              </a:ext>
            </a:extLst>
          </p:cNvPr>
          <p:cNvSpPr/>
          <p:nvPr/>
        </p:nvSpPr>
        <p:spPr>
          <a:xfrm rot="9679470">
            <a:off x="7638465" y="617290"/>
            <a:ext cx="1368266" cy="3472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ubtitle 6">
            <a:extLst>
              <a:ext uri="{FF2B5EF4-FFF2-40B4-BE49-F238E27FC236}">
                <a16:creationId xmlns:a16="http://schemas.microsoft.com/office/drawing/2014/main" id="{764B8622-7644-4DED-9198-076BD08AD8F9}"/>
              </a:ext>
            </a:extLst>
          </p:cNvPr>
          <p:cNvSpPr txBox="1">
            <a:spLocks/>
          </p:cNvSpPr>
          <p:nvPr/>
        </p:nvSpPr>
        <p:spPr>
          <a:xfrm>
            <a:off x="133877" y="457951"/>
            <a:ext cx="3675843" cy="349175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kern="1200" cap="all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THE FOCUS REGISTRATION AND PAYMENT SYSTEM PORTAL CAN BE ACCESSED USING ANY OF THE FOLLOWING </a:t>
            </a:r>
          </a:p>
          <a:p>
            <a:r>
              <a:rPr lang="en-US" dirty="0">
                <a:solidFill>
                  <a:schemeClr val="tx1"/>
                </a:solidFill>
              </a:rPr>
              <a:t>3 WEB LINKS.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VIA A DESKTOP COMPUTER AT: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  <a:hlinkClick r:id="rId5"/>
              </a:rPr>
              <a:t>WWW.DADESCHOOLS.NET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CLICK ON THE PARENT PORTAL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YOU CAN ONLY USE THE FOLLOWING BROWSERS ACCESS FOCUS.</a:t>
            </a:r>
          </a:p>
        </p:txBody>
      </p:sp>
      <p:sp>
        <p:nvSpPr>
          <p:cNvPr id="2" name="Dodecagon 1">
            <a:extLst>
              <a:ext uri="{FF2B5EF4-FFF2-40B4-BE49-F238E27FC236}">
                <a16:creationId xmlns:a16="http://schemas.microsoft.com/office/drawing/2014/main" id="{8B84DD19-A33F-4819-A68B-A3F3B710C5F8}"/>
              </a:ext>
            </a:extLst>
          </p:cNvPr>
          <p:cNvSpPr/>
          <p:nvPr/>
        </p:nvSpPr>
        <p:spPr>
          <a:xfrm>
            <a:off x="8685212" y="371859"/>
            <a:ext cx="457200" cy="438525"/>
          </a:xfrm>
          <a:prstGeom prst="dodecag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4" name="Dodecagon 13">
            <a:extLst>
              <a:ext uri="{FF2B5EF4-FFF2-40B4-BE49-F238E27FC236}">
                <a16:creationId xmlns:a16="http://schemas.microsoft.com/office/drawing/2014/main" id="{217671FA-4E09-48B6-BD9D-C99BE7FFED86}"/>
              </a:ext>
            </a:extLst>
          </p:cNvPr>
          <p:cNvSpPr/>
          <p:nvPr/>
        </p:nvSpPr>
        <p:spPr>
          <a:xfrm>
            <a:off x="1454033" y="1765304"/>
            <a:ext cx="457200" cy="438525"/>
          </a:xfrm>
          <a:prstGeom prst="dodecag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07747418-8F9A-44DF-891E-D788C78D99E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9136705" y="371859"/>
            <a:ext cx="1411489" cy="98583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080D17-A6DE-4B6A-BD9A-8735FBFA35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030" y="3997059"/>
            <a:ext cx="1169003" cy="70295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E24717B-B793-4045-B564-6B0F60DAD5E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53061" y="3997878"/>
            <a:ext cx="1240951" cy="70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15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B1253EC-3027-41D4-93A0-EB135687DCA6}"/>
              </a:ext>
            </a:extLst>
          </p:cNvPr>
          <p:cNvSpPr txBox="1"/>
          <p:nvPr/>
        </p:nvSpPr>
        <p:spPr>
          <a:xfrm>
            <a:off x="10965460" y="60960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PAGE 04</a:t>
            </a: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AF364401-6630-4599-84BA-C21143AE7847}"/>
              </a:ext>
            </a:extLst>
          </p:cNvPr>
          <p:cNvSpPr txBox="1">
            <a:spLocks/>
          </p:cNvSpPr>
          <p:nvPr/>
        </p:nvSpPr>
        <p:spPr>
          <a:xfrm>
            <a:off x="1296034" y="6096000"/>
            <a:ext cx="9372600" cy="58102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100" u="sng" dirty="0"/>
              <a:t>MIAMI-DADE COUNTY PUBLIC SCHOOLS</a:t>
            </a:r>
          </a:p>
          <a:p>
            <a:r>
              <a:rPr lang="it-IT" sz="1100" dirty="0"/>
              <a:t>OFFICE OF COMMUNITY EDUCATION AND BEFORE / AFTER SCHOOL PROGRAMS</a:t>
            </a: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0F7132-BC1C-4DA3-A29C-E406A132291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08" y="5984602"/>
            <a:ext cx="762000" cy="692426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3" name="Picture 2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BC56401B-5552-44BC-A495-BADADE86BA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612" y="304799"/>
            <a:ext cx="2740926" cy="5679804"/>
          </a:xfrm>
          <a:prstGeom prst="rect">
            <a:avLst/>
          </a:prstGeom>
        </p:spPr>
      </p:pic>
      <p:pic>
        <p:nvPicPr>
          <p:cNvPr id="5" name="Picture 4" descr="Graphical user interface, application, icon&#10;&#10;Description automatically generated">
            <a:extLst>
              <a:ext uri="{FF2B5EF4-FFF2-40B4-BE49-F238E27FC236}">
                <a16:creationId xmlns:a16="http://schemas.microsoft.com/office/drawing/2014/main" id="{8ABB2A67-8144-4FC7-A2CB-A3DE6EC3BD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007" y="302740"/>
            <a:ext cx="2641757" cy="5679803"/>
          </a:xfrm>
          <a:prstGeom prst="rect">
            <a:avLst/>
          </a:prstGeom>
        </p:spPr>
      </p:pic>
      <p:pic>
        <p:nvPicPr>
          <p:cNvPr id="13" name="Picture 1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E1417ACA-D1F2-4ADB-BC8D-4C1B842BE4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945" y="302740"/>
            <a:ext cx="2740926" cy="5679802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3DD78418-C75B-4143-A2AD-4193FECB6731}"/>
              </a:ext>
            </a:extLst>
          </p:cNvPr>
          <p:cNvSpPr/>
          <p:nvPr/>
        </p:nvSpPr>
        <p:spPr>
          <a:xfrm rot="1747534">
            <a:off x="10056382" y="893862"/>
            <a:ext cx="1368266" cy="3472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030D0ABB-1C54-4461-820A-B4409FFC7B81}"/>
              </a:ext>
            </a:extLst>
          </p:cNvPr>
          <p:cNvSpPr/>
          <p:nvPr/>
        </p:nvSpPr>
        <p:spPr>
          <a:xfrm rot="1747534">
            <a:off x="3051113" y="5111629"/>
            <a:ext cx="1368266" cy="3472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Subtitle 6">
            <a:extLst>
              <a:ext uri="{FF2B5EF4-FFF2-40B4-BE49-F238E27FC236}">
                <a16:creationId xmlns:a16="http://schemas.microsoft.com/office/drawing/2014/main" id="{77545BEB-F997-4AA1-B207-BE153F988D79}"/>
              </a:ext>
            </a:extLst>
          </p:cNvPr>
          <p:cNvSpPr txBox="1">
            <a:spLocks/>
          </p:cNvSpPr>
          <p:nvPr/>
        </p:nvSpPr>
        <p:spPr>
          <a:xfrm>
            <a:off x="125781" y="797931"/>
            <a:ext cx="3222621" cy="417039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kern="1200" cap="all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THE FOCUS REGISTRATION AND PAYMENT SYSTEM PORTAL CAN BE ACCESSED USING ANY OF THE FOLLOWING </a:t>
            </a:r>
          </a:p>
          <a:p>
            <a:r>
              <a:rPr lang="en-US" dirty="0">
                <a:solidFill>
                  <a:schemeClr val="tx1"/>
                </a:solidFill>
              </a:rPr>
              <a:t>3 WEB LINKS.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VIA THE DISTRICTS SMARTPHONE AFTERCARE APP. (PARENT PORTAL):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CLICK ON APPS / RESOURCES / AFTERCARE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6" name="Dodecagon 15">
            <a:extLst>
              <a:ext uri="{FF2B5EF4-FFF2-40B4-BE49-F238E27FC236}">
                <a16:creationId xmlns:a16="http://schemas.microsoft.com/office/drawing/2014/main" id="{213FB7AD-835E-47AB-AD5F-DB7CDD3F12B3}"/>
              </a:ext>
            </a:extLst>
          </p:cNvPr>
          <p:cNvSpPr/>
          <p:nvPr/>
        </p:nvSpPr>
        <p:spPr>
          <a:xfrm>
            <a:off x="1141412" y="1981200"/>
            <a:ext cx="457200" cy="438525"/>
          </a:xfrm>
          <a:prstGeom prst="dodecag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7" name="Dodecagon 16">
            <a:extLst>
              <a:ext uri="{FF2B5EF4-FFF2-40B4-BE49-F238E27FC236}">
                <a16:creationId xmlns:a16="http://schemas.microsoft.com/office/drawing/2014/main" id="{B3B1C781-5448-4C31-AB92-82E1275341F5}"/>
              </a:ext>
            </a:extLst>
          </p:cNvPr>
          <p:cNvSpPr/>
          <p:nvPr/>
        </p:nvSpPr>
        <p:spPr>
          <a:xfrm>
            <a:off x="9857521" y="434872"/>
            <a:ext cx="457200" cy="438525"/>
          </a:xfrm>
          <a:prstGeom prst="dodecag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07747418-8F9A-44DF-891E-D788C78D99E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379964" y="0"/>
            <a:ext cx="1411489" cy="985837"/>
          </a:xfrm>
          <a:prstGeom prst="rect">
            <a:avLst/>
          </a:prstGeom>
        </p:spPr>
      </p:pic>
      <p:sp>
        <p:nvSpPr>
          <p:cNvPr id="18" name="Arrow: Right 17">
            <a:extLst>
              <a:ext uri="{FF2B5EF4-FFF2-40B4-BE49-F238E27FC236}">
                <a16:creationId xmlns:a16="http://schemas.microsoft.com/office/drawing/2014/main" id="{52F9D703-5104-4CF3-9948-5DB92A7CD24C}"/>
              </a:ext>
            </a:extLst>
          </p:cNvPr>
          <p:cNvSpPr/>
          <p:nvPr/>
        </p:nvSpPr>
        <p:spPr>
          <a:xfrm rot="1747534">
            <a:off x="6969892" y="480488"/>
            <a:ext cx="1368266" cy="3472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BC57D65-85A1-49AF-A2CD-0FCFDED5BDB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53061" y="3997878"/>
            <a:ext cx="1240951" cy="70295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59E0860-5C2F-46C1-A68E-AA58E007FD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5030" y="3997059"/>
            <a:ext cx="1169003" cy="70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28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B1253EC-3027-41D4-93A0-EB135687DCA6}"/>
              </a:ext>
            </a:extLst>
          </p:cNvPr>
          <p:cNvSpPr txBox="1"/>
          <p:nvPr/>
        </p:nvSpPr>
        <p:spPr>
          <a:xfrm>
            <a:off x="11189617" y="60960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PAGE 05</a:t>
            </a: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AF364401-6630-4599-84BA-C21143AE7847}"/>
              </a:ext>
            </a:extLst>
          </p:cNvPr>
          <p:cNvSpPr txBox="1">
            <a:spLocks/>
          </p:cNvSpPr>
          <p:nvPr/>
        </p:nvSpPr>
        <p:spPr>
          <a:xfrm>
            <a:off x="1296034" y="6096000"/>
            <a:ext cx="9372600" cy="58102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100" u="sng" dirty="0"/>
              <a:t>MIAMI-DADE COUNTY PUBLIC SCHOOLS</a:t>
            </a:r>
          </a:p>
          <a:p>
            <a:r>
              <a:rPr lang="it-IT" sz="1100" dirty="0"/>
              <a:t>OFFICE OF COMMUNITY EDUCATION AND BEFORE / AFTER SCHOOL PROGRAMS</a:t>
            </a: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0F7132-BC1C-4DA3-A29C-E406A132291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08" y="5984602"/>
            <a:ext cx="762000" cy="692426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7806D8-DB7F-4D89-A7DA-8C893A089B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6011" y="304800"/>
            <a:ext cx="8334085" cy="5679802"/>
          </a:xfrm>
          <a:prstGeom prst="rect">
            <a:avLst/>
          </a:prstGeom>
        </p:spPr>
      </p:pic>
      <p:sp>
        <p:nvSpPr>
          <p:cNvPr id="10" name="Subtitle 6">
            <a:extLst>
              <a:ext uri="{FF2B5EF4-FFF2-40B4-BE49-F238E27FC236}">
                <a16:creationId xmlns:a16="http://schemas.microsoft.com/office/drawing/2014/main" id="{B4F4AF42-ADF3-4572-B8B0-998E289B2F73}"/>
              </a:ext>
            </a:extLst>
          </p:cNvPr>
          <p:cNvSpPr txBox="1">
            <a:spLocks/>
          </p:cNvSpPr>
          <p:nvPr/>
        </p:nvSpPr>
        <p:spPr>
          <a:xfrm>
            <a:off x="198729" y="1066800"/>
            <a:ext cx="3327408" cy="38782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kern="1200" cap="all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THE FOCUS REGISTRATION </a:t>
            </a:r>
          </a:p>
          <a:p>
            <a:r>
              <a:rPr lang="en-US" dirty="0">
                <a:solidFill>
                  <a:schemeClr val="tx1"/>
                </a:solidFill>
              </a:rPr>
              <a:t>AND PAYMENT SYSTEM PORTAL CAN BE ACCESSED USING ANY OF THE FOLLOWING </a:t>
            </a:r>
          </a:p>
          <a:p>
            <a:r>
              <a:rPr lang="en-US" dirty="0">
                <a:solidFill>
                  <a:schemeClr val="tx1"/>
                </a:solidFill>
              </a:rPr>
              <a:t>3 WEB LINKS.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VIA THE OFFICE OF COMMUNITY ED WEBSITE FOUND AT: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WWW.</a:t>
            </a:r>
          </a:p>
          <a:p>
            <a:r>
              <a:rPr lang="en-US" dirty="0">
                <a:solidFill>
                  <a:schemeClr val="tx1"/>
                </a:solidFill>
              </a:rPr>
              <a:t>DADECOMMUNITYSCHOOLS.</a:t>
            </a:r>
          </a:p>
          <a:p>
            <a:r>
              <a:rPr lang="en-US" dirty="0">
                <a:solidFill>
                  <a:schemeClr val="tx1"/>
                </a:solidFill>
              </a:rPr>
              <a:t>NET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2" name="Dodecagon 11">
            <a:extLst>
              <a:ext uri="{FF2B5EF4-FFF2-40B4-BE49-F238E27FC236}">
                <a16:creationId xmlns:a16="http://schemas.microsoft.com/office/drawing/2014/main" id="{3BF4FFFC-007A-42C5-862F-D5FCF5415EA7}"/>
              </a:ext>
            </a:extLst>
          </p:cNvPr>
          <p:cNvSpPr/>
          <p:nvPr/>
        </p:nvSpPr>
        <p:spPr>
          <a:xfrm>
            <a:off x="1383050" y="2286000"/>
            <a:ext cx="457200" cy="438525"/>
          </a:xfrm>
          <a:prstGeom prst="dodecag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C352FD03-34FC-400D-84E6-F03D8A4C7165}"/>
              </a:ext>
            </a:extLst>
          </p:cNvPr>
          <p:cNvSpPr/>
          <p:nvPr/>
        </p:nvSpPr>
        <p:spPr>
          <a:xfrm rot="9691063">
            <a:off x="5302040" y="4474091"/>
            <a:ext cx="1368266" cy="3472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Dodecagon 13">
            <a:extLst>
              <a:ext uri="{FF2B5EF4-FFF2-40B4-BE49-F238E27FC236}">
                <a16:creationId xmlns:a16="http://schemas.microsoft.com/office/drawing/2014/main" id="{AEDCE0BB-1A3F-4370-A55B-0652FA08D70F}"/>
              </a:ext>
            </a:extLst>
          </p:cNvPr>
          <p:cNvSpPr/>
          <p:nvPr/>
        </p:nvSpPr>
        <p:spPr>
          <a:xfrm>
            <a:off x="6461468" y="4181825"/>
            <a:ext cx="457200" cy="438525"/>
          </a:xfrm>
          <a:prstGeom prst="dodecag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F239A255-E260-4C5E-A62A-2A2E11299EE8}"/>
              </a:ext>
            </a:extLst>
          </p:cNvPr>
          <p:cNvSpPr/>
          <p:nvPr/>
        </p:nvSpPr>
        <p:spPr>
          <a:xfrm rot="1405357">
            <a:off x="2503694" y="5387612"/>
            <a:ext cx="1368266" cy="3472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07747418-8F9A-44DF-891E-D788C78D99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212923" y="4770149"/>
            <a:ext cx="1411489" cy="9858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EF6377-CE78-40F8-A025-99E952D9C1F9}"/>
              </a:ext>
            </a:extLst>
          </p:cNvPr>
          <p:cNvSpPr txBox="1"/>
          <p:nvPr/>
        </p:nvSpPr>
        <p:spPr>
          <a:xfrm>
            <a:off x="1599285" y="5004104"/>
            <a:ext cx="2159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REGISTRATION (POWERPOINT)  CHEAT NOTES</a:t>
            </a:r>
          </a:p>
        </p:txBody>
      </p:sp>
    </p:spTree>
    <p:extLst>
      <p:ext uri="{BB962C8B-B14F-4D97-AF65-F5344CB8AC3E}">
        <p14:creationId xmlns:p14="http://schemas.microsoft.com/office/powerpoint/2010/main" val="267390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B1253EC-3027-41D4-93A0-EB135687DCA6}"/>
              </a:ext>
            </a:extLst>
          </p:cNvPr>
          <p:cNvSpPr txBox="1"/>
          <p:nvPr/>
        </p:nvSpPr>
        <p:spPr>
          <a:xfrm>
            <a:off x="11189617" y="60960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PAGE 06</a:t>
            </a: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AF364401-6630-4599-84BA-C21143AE7847}"/>
              </a:ext>
            </a:extLst>
          </p:cNvPr>
          <p:cNvSpPr txBox="1">
            <a:spLocks/>
          </p:cNvSpPr>
          <p:nvPr/>
        </p:nvSpPr>
        <p:spPr>
          <a:xfrm>
            <a:off x="1296034" y="6096000"/>
            <a:ext cx="9372600" cy="58102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100" u="sng" dirty="0"/>
              <a:t>MIAMI-DADE COUNTY PUBLIC SCHOOLS</a:t>
            </a:r>
          </a:p>
          <a:p>
            <a:r>
              <a:rPr lang="it-IT" sz="1100" dirty="0"/>
              <a:t>OFFICE OF COMMUNITY EDUCATION AND BEFORE / AFTER SCHOOL PROGRAMS</a:t>
            </a: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0F7132-BC1C-4DA3-A29C-E406A132291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08" y="5984602"/>
            <a:ext cx="762000" cy="692426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86B6EC-B078-474C-9D48-2307606CF5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0012" y="304800"/>
            <a:ext cx="6866682" cy="5610273"/>
          </a:xfrm>
          <a:prstGeom prst="rect">
            <a:avLst/>
          </a:prstGeom>
        </p:spPr>
      </p:pic>
      <p:sp>
        <p:nvSpPr>
          <p:cNvPr id="12" name="Subtitle 6">
            <a:extLst>
              <a:ext uri="{FF2B5EF4-FFF2-40B4-BE49-F238E27FC236}">
                <a16:creationId xmlns:a16="http://schemas.microsoft.com/office/drawing/2014/main" id="{40595C3C-25CB-4422-B6F8-A61099C6A15E}"/>
              </a:ext>
            </a:extLst>
          </p:cNvPr>
          <p:cNvSpPr txBox="1">
            <a:spLocks/>
          </p:cNvSpPr>
          <p:nvPr/>
        </p:nvSpPr>
        <p:spPr>
          <a:xfrm>
            <a:off x="142602" y="1295400"/>
            <a:ext cx="4885481" cy="4800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kern="1200" cap="all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TO VIEW THE FOCUS REGISTRATION AND PAYMENT SYSTEM APP LINK VIA A DESKTOP COMPUTER: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THE PARENT AND STUDENT </a:t>
            </a:r>
          </a:p>
          <a:p>
            <a:r>
              <a:rPr lang="en-US" dirty="0">
                <a:solidFill>
                  <a:schemeClr val="tx1"/>
                </a:solidFill>
              </a:rPr>
              <a:t>MUST ALREADY BE LINKED TO THE </a:t>
            </a:r>
          </a:p>
          <a:p>
            <a:r>
              <a:rPr lang="en-US" dirty="0">
                <a:solidFill>
                  <a:schemeClr val="tx1"/>
                </a:solidFill>
              </a:rPr>
              <a:t>M-DCPS PARENT PORTAL.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THE FOCUS APP WILL ACTIVATE </a:t>
            </a:r>
          </a:p>
          <a:p>
            <a:r>
              <a:rPr lang="en-US" dirty="0">
                <a:solidFill>
                  <a:schemeClr val="tx1"/>
                </a:solidFill>
              </a:rPr>
              <a:t>WITHIN 24 TO 48 HOURS AFTER THE </a:t>
            </a:r>
          </a:p>
          <a:p>
            <a:r>
              <a:rPr lang="en-US" dirty="0">
                <a:solidFill>
                  <a:schemeClr val="tx1"/>
                </a:solidFill>
              </a:rPr>
              <a:t>M-DCPS PARENT PORTAL LINK IS COMPLETED.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ENTER YOUR USERNAME AND PASSWORD </a:t>
            </a:r>
          </a:p>
          <a:p>
            <a:r>
              <a:rPr lang="en-US" dirty="0">
                <a:solidFill>
                  <a:schemeClr val="tx1"/>
                </a:solidFill>
              </a:rPr>
              <a:t>AND CLICK THE LOGIN BUTTON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259F77-7855-40E2-8577-B328544015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7612" y="3276600"/>
            <a:ext cx="2037860" cy="1066800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B49DD122-6104-4AFB-9349-6F911262E52F}"/>
              </a:ext>
            </a:extLst>
          </p:cNvPr>
          <p:cNvSpPr/>
          <p:nvPr/>
        </p:nvSpPr>
        <p:spPr>
          <a:xfrm rot="9001393">
            <a:off x="9213856" y="2966033"/>
            <a:ext cx="1368266" cy="3472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07747418-8F9A-44DF-891E-D788C78D99E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0235328" y="2098818"/>
            <a:ext cx="1411489" cy="98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18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B1253EC-3027-41D4-93A0-EB135687DCA6}"/>
              </a:ext>
            </a:extLst>
          </p:cNvPr>
          <p:cNvSpPr txBox="1"/>
          <p:nvPr/>
        </p:nvSpPr>
        <p:spPr>
          <a:xfrm>
            <a:off x="11189617" y="60960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PAGE 07</a:t>
            </a: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AF364401-6630-4599-84BA-C21143AE7847}"/>
              </a:ext>
            </a:extLst>
          </p:cNvPr>
          <p:cNvSpPr txBox="1">
            <a:spLocks/>
          </p:cNvSpPr>
          <p:nvPr/>
        </p:nvSpPr>
        <p:spPr>
          <a:xfrm>
            <a:off x="1296034" y="6096000"/>
            <a:ext cx="9372600" cy="58102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100" u="sng" dirty="0"/>
              <a:t>MIAMI-DADE COUNTY PUBLIC SCHOOLS</a:t>
            </a:r>
          </a:p>
          <a:p>
            <a:r>
              <a:rPr lang="it-IT" sz="1100" dirty="0"/>
              <a:t>OFFICE OF COMMUNITY EDUCATION AND BEFORE / AFTER SCHOOL PROGRAMS</a:t>
            </a: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0F7132-BC1C-4DA3-A29C-E406A132291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08" y="5984602"/>
            <a:ext cx="762000" cy="692426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FAF31A5-0BE6-4EE5-AA23-DFAA95F97C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3212" y="292370"/>
            <a:ext cx="7772400" cy="5803630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C00EAA29-5CFA-421E-8182-AD696AA8E7AD}"/>
              </a:ext>
            </a:extLst>
          </p:cNvPr>
          <p:cNvSpPr/>
          <p:nvPr/>
        </p:nvSpPr>
        <p:spPr>
          <a:xfrm rot="9085040">
            <a:off x="6932312" y="742355"/>
            <a:ext cx="1368266" cy="3472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ubtitle 6">
            <a:extLst>
              <a:ext uri="{FF2B5EF4-FFF2-40B4-BE49-F238E27FC236}">
                <a16:creationId xmlns:a16="http://schemas.microsoft.com/office/drawing/2014/main" id="{E67BC824-1BD9-4062-8414-66FF50F6F717}"/>
              </a:ext>
            </a:extLst>
          </p:cNvPr>
          <p:cNvSpPr txBox="1">
            <a:spLocks/>
          </p:cNvSpPr>
          <p:nvPr/>
        </p:nvSpPr>
        <p:spPr>
          <a:xfrm>
            <a:off x="379413" y="838200"/>
            <a:ext cx="3429000" cy="455507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kern="1200" cap="all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</a:rPr>
              <a:t>ONCE YOU HAVE LOGGED </a:t>
            </a:r>
          </a:p>
          <a:p>
            <a:r>
              <a:rPr lang="en-US" sz="2400" dirty="0">
                <a:solidFill>
                  <a:schemeClr val="tx1"/>
                </a:solidFill>
              </a:rPr>
              <a:t>IN TO THE M-DCPS PARENT PORTAL, CLICK ON THE 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APPS / SERVICES / SITES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07747418-8F9A-44DF-891E-D788C78D99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939578" y="-27875"/>
            <a:ext cx="1411489" cy="98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01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B1253EC-3027-41D4-93A0-EB135687DCA6}"/>
              </a:ext>
            </a:extLst>
          </p:cNvPr>
          <p:cNvSpPr txBox="1"/>
          <p:nvPr/>
        </p:nvSpPr>
        <p:spPr>
          <a:xfrm>
            <a:off x="11189617" y="60960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PAGE 08</a:t>
            </a: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AF364401-6630-4599-84BA-C21143AE7847}"/>
              </a:ext>
            </a:extLst>
          </p:cNvPr>
          <p:cNvSpPr txBox="1">
            <a:spLocks/>
          </p:cNvSpPr>
          <p:nvPr/>
        </p:nvSpPr>
        <p:spPr>
          <a:xfrm>
            <a:off x="1296034" y="6096000"/>
            <a:ext cx="9372600" cy="58102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100" u="sng" dirty="0"/>
              <a:t>MIAMI-DADE COUNTY PUBLIC SCHOOLS</a:t>
            </a:r>
          </a:p>
          <a:p>
            <a:r>
              <a:rPr lang="it-IT" sz="1100" dirty="0"/>
              <a:t>OFFICE OF COMMUNITY EDUCATION AND BEFORE / AFTER SCHOOL PROGRAMS</a:t>
            </a: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0F7132-BC1C-4DA3-A29C-E406A132291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08" y="5984602"/>
            <a:ext cx="762000" cy="692426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3BD1E4-8626-4B55-8AE5-E50623DA2A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012" y="304800"/>
            <a:ext cx="8808388" cy="5679802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803CB32B-06EC-4DE6-94CC-A19810182B4E}"/>
              </a:ext>
            </a:extLst>
          </p:cNvPr>
          <p:cNvSpPr/>
          <p:nvPr/>
        </p:nvSpPr>
        <p:spPr>
          <a:xfrm rot="2304411">
            <a:off x="5031067" y="4744487"/>
            <a:ext cx="1368266" cy="3472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07747418-8F9A-44DF-891E-D788C78D99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418012" y="3844154"/>
            <a:ext cx="1411489" cy="985837"/>
          </a:xfrm>
          <a:prstGeom prst="rect">
            <a:avLst/>
          </a:prstGeom>
        </p:spPr>
      </p:pic>
      <p:sp>
        <p:nvSpPr>
          <p:cNvPr id="14" name="Subtitle 6">
            <a:extLst>
              <a:ext uri="{FF2B5EF4-FFF2-40B4-BE49-F238E27FC236}">
                <a16:creationId xmlns:a16="http://schemas.microsoft.com/office/drawing/2014/main" id="{66FDE9FD-A7ED-4AB8-91C8-4AA6FDD96281}"/>
              </a:ext>
            </a:extLst>
          </p:cNvPr>
          <p:cNvSpPr txBox="1">
            <a:spLocks/>
          </p:cNvSpPr>
          <p:nvPr/>
        </p:nvSpPr>
        <p:spPr>
          <a:xfrm>
            <a:off x="227013" y="1066800"/>
            <a:ext cx="3890968" cy="48064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kern="1200" cap="all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</a:rPr>
              <a:t>CLICK ON THE FOLLOWING APP: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IF YOU SEE THIS APP LINK, YOU ARE NOW READY TO EITHER REGISTER AND / OR MAKE A PAYMENT USING THE FOCUS SOFTWARE SYSTEM.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6CC6F0C-77A8-4F41-9BAF-9B0EE03562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2660" y="1981200"/>
            <a:ext cx="2470981" cy="157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95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B1253EC-3027-41D4-93A0-EB135687DCA6}"/>
              </a:ext>
            </a:extLst>
          </p:cNvPr>
          <p:cNvSpPr txBox="1"/>
          <p:nvPr/>
        </p:nvSpPr>
        <p:spPr>
          <a:xfrm>
            <a:off x="11189617" y="60960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PAGE 09</a:t>
            </a: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AF364401-6630-4599-84BA-C21143AE7847}"/>
              </a:ext>
            </a:extLst>
          </p:cNvPr>
          <p:cNvSpPr txBox="1">
            <a:spLocks/>
          </p:cNvSpPr>
          <p:nvPr/>
        </p:nvSpPr>
        <p:spPr>
          <a:xfrm>
            <a:off x="1296034" y="6096000"/>
            <a:ext cx="9372600" cy="58102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100" u="sng" dirty="0"/>
              <a:t>MIAMI-DADE COUNTY PUBLIC SCHOOLS</a:t>
            </a:r>
          </a:p>
          <a:p>
            <a:r>
              <a:rPr lang="it-IT" sz="1100" dirty="0"/>
              <a:t>OFFICE OF COMMUNITY EDUCATION AND BEFORE / AFTER SCHOOL PROGRAMS</a:t>
            </a: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0F7132-BC1C-4DA3-A29C-E406A132291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08" y="5984602"/>
            <a:ext cx="762000" cy="692426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3" name="Subtitle 6">
            <a:extLst>
              <a:ext uri="{FF2B5EF4-FFF2-40B4-BE49-F238E27FC236}">
                <a16:creationId xmlns:a16="http://schemas.microsoft.com/office/drawing/2014/main" id="{DE3ED6FB-4E09-4E7B-BEC5-09362C824C7F}"/>
              </a:ext>
            </a:extLst>
          </p:cNvPr>
          <p:cNvSpPr txBox="1">
            <a:spLocks/>
          </p:cNvSpPr>
          <p:nvPr/>
        </p:nvSpPr>
        <p:spPr>
          <a:xfrm>
            <a:off x="187890" y="1984874"/>
            <a:ext cx="2895600" cy="341724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kern="1200" cap="all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</a:rPr>
              <a:t>CLICK ON THE NAME OF YOUR CHILD THAT YOU WOULD LIKE TO REGISTER OR MAKE A PAYMENT FOR.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01DAC5-FEF3-43B2-8123-281FD26C86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8812" y="180972"/>
            <a:ext cx="8763000" cy="5762628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3869CC82-E665-48A2-A58D-DE914F7AD14E}"/>
              </a:ext>
            </a:extLst>
          </p:cNvPr>
          <p:cNvSpPr/>
          <p:nvPr/>
        </p:nvSpPr>
        <p:spPr>
          <a:xfrm rot="8598824">
            <a:off x="3624240" y="2340667"/>
            <a:ext cx="1368266" cy="3472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07747418-8F9A-44DF-891E-D788C78D99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343855" y="1528476"/>
            <a:ext cx="1411489" cy="98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40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4CBF9558-C12D-4F51-9AA3-9D0796951DBC}" vid="{FFC159E6-A134-46E7-B1A0-C306E39FC295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4880</TotalTime>
  <Words>1386</Words>
  <Application>Microsoft Office PowerPoint</Application>
  <PresentationFormat>Custom</PresentationFormat>
  <Paragraphs>494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Corbel</vt:lpstr>
      <vt:lpstr>Digital Blue Tunnel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M-DCPS FALL OPTIONS FOR FEE-BASED</dc:title>
  <dc:creator>Ferrante, Victor A.</dc:creator>
  <cp:lastModifiedBy>Ferrante, Victor A.</cp:lastModifiedBy>
  <cp:revision>678</cp:revision>
  <cp:lastPrinted>2021-05-14T13:04:46Z</cp:lastPrinted>
  <dcterms:created xsi:type="dcterms:W3CDTF">2020-07-21T15:38:01Z</dcterms:created>
  <dcterms:modified xsi:type="dcterms:W3CDTF">2022-04-27T13:51:44Z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